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295" r:id="rId7"/>
    <p:sldMasterId id="2147486301" r:id="rId8"/>
    <p:sldMasterId id="2147486305" r:id="rId9"/>
    <p:sldMasterId id="2147486312" r:id="rId10"/>
    <p:sldMasterId id="2147486317" r:id="rId11"/>
    <p:sldMasterId id="2147486323" r:id="rId12"/>
    <p:sldMasterId id="2147486329" r:id="rId13"/>
  </p:sldMasterIdLst>
  <p:notesMasterIdLst>
    <p:notesMasterId r:id="rId59"/>
  </p:notesMasterIdLst>
  <p:sldIdLst>
    <p:sldId id="600" r:id="rId14"/>
    <p:sldId id="607" r:id="rId15"/>
    <p:sldId id="608" r:id="rId16"/>
    <p:sldId id="615" r:id="rId17"/>
    <p:sldId id="614" r:id="rId18"/>
    <p:sldId id="610" r:id="rId19"/>
    <p:sldId id="523" r:id="rId20"/>
    <p:sldId id="617" r:id="rId21"/>
    <p:sldId id="524" r:id="rId22"/>
    <p:sldId id="525" r:id="rId23"/>
    <p:sldId id="526" r:id="rId24"/>
    <p:sldId id="527" r:id="rId25"/>
    <p:sldId id="528" r:id="rId26"/>
    <p:sldId id="529" r:id="rId27"/>
    <p:sldId id="530" r:id="rId28"/>
    <p:sldId id="555" r:id="rId29"/>
    <p:sldId id="556" r:id="rId30"/>
    <p:sldId id="616" r:id="rId31"/>
    <p:sldId id="536" r:id="rId32"/>
    <p:sldId id="537" r:id="rId33"/>
    <p:sldId id="532" r:id="rId34"/>
    <p:sldId id="599" r:id="rId35"/>
    <p:sldId id="540" r:id="rId36"/>
    <p:sldId id="538" r:id="rId37"/>
    <p:sldId id="541" r:id="rId38"/>
    <p:sldId id="545" r:id="rId39"/>
    <p:sldId id="591" r:id="rId40"/>
    <p:sldId id="542" r:id="rId41"/>
    <p:sldId id="544" r:id="rId42"/>
    <p:sldId id="552" r:id="rId43"/>
    <p:sldId id="553" r:id="rId44"/>
    <p:sldId id="557" r:id="rId45"/>
    <p:sldId id="558" r:id="rId46"/>
    <p:sldId id="619" r:id="rId47"/>
    <p:sldId id="620" r:id="rId48"/>
    <p:sldId id="626" r:id="rId49"/>
    <p:sldId id="595" r:id="rId50"/>
    <p:sldId id="618" r:id="rId51"/>
    <p:sldId id="596" r:id="rId52"/>
    <p:sldId id="621" r:id="rId53"/>
    <p:sldId id="598" r:id="rId54"/>
    <p:sldId id="624" r:id="rId55"/>
    <p:sldId id="601" r:id="rId56"/>
    <p:sldId id="622" r:id="rId57"/>
    <p:sldId id="625" r:id="rId5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993300"/>
    <a:srgbClr val="CC9900"/>
    <a:srgbClr val="038EED"/>
    <a:srgbClr val="FF6600"/>
    <a:srgbClr val="CC00FF"/>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varScale="1">
        <p:scale>
          <a:sx n="72" d="100"/>
          <a:sy n="72" d="100"/>
        </p:scale>
        <p:origin x="1332" y="54"/>
      </p:cViewPr>
      <p:guideLst>
        <p:guide orient="horz" pos="2160"/>
        <p:guide pos="288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a:t>עודפי דשנים נשטפים לאגמים וגורמים ל_________ </a:t>
          </a:r>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a:solidFill>
                <a:schemeClr val="bg1"/>
              </a:solidFill>
            </a:rPr>
            <a:t>עודפי ה________ שאינן נאכלות על ידי __________ מתים  ומפורקים על ידי ___________</a:t>
          </a:r>
        </a:p>
      </dgm:t>
    </dgm:pt>
    <dgm:pt modelId="{8CE3930C-6421-4333-88DC-C2FDF874AFB5}" type="parTrans" cxnId="{5574BF48-A217-4AA5-BA5F-3EC51EF7A535}">
      <dgm:prSet/>
      <dgm:spPr>
        <a:ln w="25400">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pt>
    <dgm:pt modelId="{2BAEAA7E-D022-4264-BEA7-4C4360704E29}" type="pres">
      <dgm:prSet presAssocID="{C052E5FD-CFA5-48CB-9712-2BBC30001461}" presName="hierRoot1" presStyleCnt="0">
        <dgm:presLayoutVars>
          <dgm:hierBranch val="init"/>
        </dgm:presLayoutVars>
      </dgm:prSet>
      <dgm:spPr/>
    </dgm:pt>
    <dgm:pt modelId="{3254E4A3-B472-42DD-9581-C230358A8270}" type="pres">
      <dgm:prSet presAssocID="{C052E5FD-CFA5-48CB-9712-2BBC30001461}" presName="rootComposite1" presStyleCnt="0"/>
      <dgm:spPr/>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pt>
    <dgm:pt modelId="{4D032CF7-DAAC-4592-88E1-BE9F943570B1}" type="pres">
      <dgm:prSet presAssocID="{C052E5FD-CFA5-48CB-9712-2BBC30001461}" presName="rootConnector1" presStyleLbl="node1" presStyleIdx="0" presStyleCnt="0"/>
      <dgm:spPr/>
    </dgm:pt>
    <dgm:pt modelId="{7F299815-686D-46AB-9D0F-9F1286CBCD09}" type="pres">
      <dgm:prSet presAssocID="{C052E5FD-CFA5-48CB-9712-2BBC30001461}" presName="hierChild2" presStyleCnt="0"/>
      <dgm:spPr/>
    </dgm:pt>
    <dgm:pt modelId="{40494FEC-59EA-4465-895C-C611EB8E1EA8}" type="pres">
      <dgm:prSet presAssocID="{8CE3930C-6421-4333-88DC-C2FDF874AFB5}" presName="Name37" presStyleLbl="parChTrans1D2" presStyleIdx="0" presStyleCnt="1"/>
      <dgm:spPr/>
    </dgm:pt>
    <dgm:pt modelId="{D37B07EF-DA21-47D7-9EDC-A56001DB9FD2}" type="pres">
      <dgm:prSet presAssocID="{737078C9-E6D7-4AEC-A429-38811E4680A2}" presName="hierRoot2" presStyleCnt="0">
        <dgm:presLayoutVars>
          <dgm:hierBranch val="init"/>
        </dgm:presLayoutVars>
      </dgm:prSet>
      <dgm:spPr/>
    </dgm:pt>
    <dgm:pt modelId="{D03F4198-9538-4A3D-AD34-E7506C32129F}" type="pres">
      <dgm:prSet presAssocID="{737078C9-E6D7-4AEC-A429-38811E4680A2}" presName="rootComposite" presStyleCnt="0"/>
      <dgm:spPr/>
    </dgm:pt>
    <dgm:pt modelId="{7BB5E465-FEA9-4D3B-A4F9-B8425902C45A}" type="pres">
      <dgm:prSet presAssocID="{737078C9-E6D7-4AEC-A429-38811E4680A2}" presName="rootText" presStyleLbl="node2" presStyleIdx="0" presStyleCnt="1" custScaleX="164476" custScaleY="28328" custLinFactNeighborX="11" custLinFactNeighborY="-30651">
        <dgm:presLayoutVars>
          <dgm:chPref val="3"/>
        </dgm:presLayoutVars>
      </dgm:prSet>
      <dgm:spPr/>
    </dgm:pt>
    <dgm:pt modelId="{89B2CA07-C29B-4199-823B-3A85D9530E74}" type="pres">
      <dgm:prSet presAssocID="{737078C9-E6D7-4AEC-A429-38811E4680A2}" presName="rootConnector" presStyleLbl="node2" presStyleIdx="0" presStyleCnt="1"/>
      <dgm:spPr/>
    </dgm:pt>
    <dgm:pt modelId="{F333BEA3-1E27-48A6-AC6E-B683102C011C}" type="pres">
      <dgm:prSet presAssocID="{737078C9-E6D7-4AEC-A429-38811E4680A2}" presName="hierChild4" presStyleCnt="0"/>
      <dgm:spPr/>
    </dgm:pt>
    <dgm:pt modelId="{6BEC49A8-C3AB-46D9-BFAE-89C4F12291F5}" type="pres">
      <dgm:prSet presAssocID="{737078C9-E6D7-4AEC-A429-38811E4680A2}" presName="hierChild5" presStyleCnt="0"/>
      <dgm:spPr/>
    </dgm:pt>
    <dgm:pt modelId="{D32A6076-BE44-4F91-A676-6213B7246492}" type="pres">
      <dgm:prSet presAssocID="{C052E5FD-CFA5-48CB-9712-2BBC30001461}" presName="hierChild3" presStyleCnt="0"/>
      <dgm:spPr/>
    </dgm:pt>
  </dgm:ptLst>
  <dgm:cxnLst>
    <dgm:cxn modelId="{C4F11000-6465-4204-ACF3-AF4D5BF36024}" type="presOf" srcId="{E6389625-C68B-47D1-BC49-609BAD4AA7EF}" destId="{04E1FE76-949C-4809-8E69-C73B443D36CA}" srcOrd="0" destOrd="0" presId="urn:microsoft.com/office/officeart/2005/8/layout/orgChart1"/>
    <dgm:cxn modelId="{4A67AA0A-8EDE-4F7F-B9ED-2AFD16CEF9C0}" type="presOf" srcId="{C052E5FD-CFA5-48CB-9712-2BBC30001461}" destId="{4DACB9B4-3B71-492D-9DE9-9DD20E7BA90C}" srcOrd="0" destOrd="0" presId="urn:microsoft.com/office/officeart/2005/8/layout/orgChart1"/>
    <dgm:cxn modelId="{DE19F342-468B-46EE-82D4-D3C4D95F544E}" type="presOf" srcId="{C052E5FD-CFA5-48CB-9712-2BBC30001461}" destId="{4D032CF7-DAAC-4592-88E1-BE9F943570B1}" srcOrd="1" destOrd="0" presId="urn:microsoft.com/office/officeart/2005/8/layout/orgChart1"/>
    <dgm:cxn modelId="{5574BF48-A217-4AA5-BA5F-3EC51EF7A535}" srcId="{C052E5FD-CFA5-48CB-9712-2BBC30001461}" destId="{737078C9-E6D7-4AEC-A429-38811E4680A2}" srcOrd="0" destOrd="0" parTransId="{8CE3930C-6421-4333-88DC-C2FDF874AFB5}" sibTransId="{A6F2F856-9BE9-4A80-89F3-FA5C7C172FAF}"/>
    <dgm:cxn modelId="{231EFCA1-E004-44BE-9DCB-46224969DDA0}" type="presOf" srcId="{8CE3930C-6421-4333-88DC-C2FDF874AFB5}" destId="{40494FEC-59EA-4465-895C-C611EB8E1EA8}" srcOrd="0" destOrd="0" presId="urn:microsoft.com/office/officeart/2005/8/layout/orgChart1"/>
    <dgm:cxn modelId="{C17C0CB7-486B-46FD-89CA-D26F95EB816B}" type="presOf" srcId="{737078C9-E6D7-4AEC-A429-38811E4680A2}" destId="{7BB5E465-FEA9-4D3B-A4F9-B8425902C45A}" srcOrd="0" destOrd="0" presId="urn:microsoft.com/office/officeart/2005/8/layout/orgChart1"/>
    <dgm:cxn modelId="{0E64F7C4-ECE0-466A-BB22-7C99D9418C95}" srcId="{E6389625-C68B-47D1-BC49-609BAD4AA7EF}" destId="{C052E5FD-CFA5-48CB-9712-2BBC30001461}" srcOrd="0" destOrd="0" parTransId="{4892D463-4CD7-404D-9109-A350AEE216E6}" sibTransId="{B00FC9DF-4C6C-49E5-A767-1C1F22EF68C9}"/>
    <dgm:cxn modelId="{7679D0DC-A4D6-475E-AC2B-B4E067C9D3A0}" type="presOf" srcId="{737078C9-E6D7-4AEC-A429-38811E4680A2}" destId="{89B2CA07-C29B-4199-823B-3A85D9530E74}" srcOrd="1" destOrd="0" presId="urn:microsoft.com/office/officeart/2005/8/layout/orgChart1"/>
    <dgm:cxn modelId="{F971B319-F655-4CEC-9334-22974A94662D}" type="presParOf" srcId="{04E1FE76-949C-4809-8E69-C73B443D36CA}" destId="{2BAEAA7E-D022-4264-BEA7-4C4360704E29}" srcOrd="0" destOrd="0" presId="urn:microsoft.com/office/officeart/2005/8/layout/orgChart1"/>
    <dgm:cxn modelId="{2FE70C18-94AB-4366-90D7-7BE47755031B}" type="presParOf" srcId="{2BAEAA7E-D022-4264-BEA7-4C4360704E29}" destId="{3254E4A3-B472-42DD-9581-C230358A8270}" srcOrd="0" destOrd="0" presId="urn:microsoft.com/office/officeart/2005/8/layout/orgChart1"/>
    <dgm:cxn modelId="{DCE17D91-9641-4D0A-8F53-1683AE6E5908}" type="presParOf" srcId="{3254E4A3-B472-42DD-9581-C230358A8270}" destId="{4DACB9B4-3B71-492D-9DE9-9DD20E7BA90C}" srcOrd="0" destOrd="0" presId="urn:microsoft.com/office/officeart/2005/8/layout/orgChart1"/>
    <dgm:cxn modelId="{B67CDB5E-DFF5-46DF-862C-54D53309D862}" type="presParOf" srcId="{3254E4A3-B472-42DD-9581-C230358A8270}" destId="{4D032CF7-DAAC-4592-88E1-BE9F943570B1}" srcOrd="1" destOrd="0" presId="urn:microsoft.com/office/officeart/2005/8/layout/orgChart1"/>
    <dgm:cxn modelId="{E6729EE4-E3B6-4809-BF51-D72EFE6F982C}" type="presParOf" srcId="{2BAEAA7E-D022-4264-BEA7-4C4360704E29}" destId="{7F299815-686D-46AB-9D0F-9F1286CBCD09}" srcOrd="1" destOrd="0" presId="urn:microsoft.com/office/officeart/2005/8/layout/orgChart1"/>
    <dgm:cxn modelId="{0949AF8E-127E-4B58-8E16-A6D2986F0AC8}" type="presParOf" srcId="{7F299815-686D-46AB-9D0F-9F1286CBCD09}" destId="{40494FEC-59EA-4465-895C-C611EB8E1EA8}" srcOrd="0" destOrd="0" presId="urn:microsoft.com/office/officeart/2005/8/layout/orgChart1"/>
    <dgm:cxn modelId="{B218EABB-59C0-48F1-AE5C-5CB885CE5069}" type="presParOf" srcId="{7F299815-686D-46AB-9D0F-9F1286CBCD09}" destId="{D37B07EF-DA21-47D7-9EDC-A56001DB9FD2}" srcOrd="1" destOrd="0" presId="urn:microsoft.com/office/officeart/2005/8/layout/orgChart1"/>
    <dgm:cxn modelId="{C0FAFE9C-2004-4E5F-BDA5-4ACE348822B6}" type="presParOf" srcId="{D37B07EF-DA21-47D7-9EDC-A56001DB9FD2}" destId="{D03F4198-9538-4A3D-AD34-E7506C32129F}" srcOrd="0" destOrd="0" presId="urn:microsoft.com/office/officeart/2005/8/layout/orgChart1"/>
    <dgm:cxn modelId="{A39A682B-C474-439A-A6B9-11B530C50F47}" type="presParOf" srcId="{D03F4198-9538-4A3D-AD34-E7506C32129F}" destId="{7BB5E465-FEA9-4D3B-A4F9-B8425902C45A}" srcOrd="0" destOrd="0" presId="urn:microsoft.com/office/officeart/2005/8/layout/orgChart1"/>
    <dgm:cxn modelId="{5F89713F-D2CE-46B3-A634-8AB34EC5B9E8}" type="presParOf" srcId="{D03F4198-9538-4A3D-AD34-E7506C32129F}" destId="{89B2CA07-C29B-4199-823B-3A85D9530E74}" srcOrd="1" destOrd="0" presId="urn:microsoft.com/office/officeart/2005/8/layout/orgChart1"/>
    <dgm:cxn modelId="{91257FBE-D6F9-4C9F-97EA-81387B6DAC02}" type="presParOf" srcId="{D37B07EF-DA21-47D7-9EDC-A56001DB9FD2}" destId="{F333BEA3-1E27-48A6-AC6E-B683102C011C}" srcOrd="1" destOrd="0" presId="urn:microsoft.com/office/officeart/2005/8/layout/orgChart1"/>
    <dgm:cxn modelId="{8084C885-A6F6-48AA-8C34-B9C9164ABDF2}" type="presParOf" srcId="{D37B07EF-DA21-47D7-9EDC-A56001DB9FD2}" destId="{6BEC49A8-C3AB-46D9-BFAE-89C4F12291F5}" srcOrd="2" destOrd="0" presId="urn:microsoft.com/office/officeart/2005/8/layout/orgChart1"/>
    <dgm:cxn modelId="{E36514C1-AFB5-4803-AD32-53EC123024A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a:t>עודפי דשנים נשטפים לאגמים וגורמים </a:t>
          </a:r>
          <a:r>
            <a:rPr lang="he-IL" sz="1800" dirty="0">
              <a:solidFill>
                <a:schemeClr val="tx1"/>
              </a:solidFill>
            </a:rPr>
            <a:t>לריבוי אצות</a:t>
          </a:r>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a:t>עודפי ה</a:t>
          </a:r>
          <a:r>
            <a:rPr lang="he-IL" sz="1800" dirty="0">
              <a:solidFill>
                <a:schemeClr val="tx1"/>
              </a:solidFill>
            </a:rPr>
            <a:t>אצות </a:t>
          </a:r>
          <a:r>
            <a:rPr lang="he-IL" sz="1800" dirty="0">
              <a:solidFill>
                <a:schemeClr val="bg1"/>
              </a:solidFill>
            </a:rPr>
            <a:t>שאינן נאכלות על ידי בעלי-חיים אוכלי אצות, מתים  ומפורקים </a:t>
          </a:r>
          <a:r>
            <a:rPr lang="he-IL" sz="1800" dirty="0"/>
            <a:t>על ידי ה</a:t>
          </a:r>
          <a:r>
            <a:rPr lang="he-IL" sz="1800" dirty="0">
              <a:solidFill>
                <a:schemeClr val="tx1"/>
              </a:solidFill>
            </a:rPr>
            <a:t>מפרקים</a:t>
          </a:r>
        </a:p>
      </dgm:t>
    </dgm:pt>
    <dgm:pt modelId="{8CE3930C-6421-4333-88DC-C2FDF874AFB5}" type="parTrans" cxnId="{5574BF48-A217-4AA5-BA5F-3EC51EF7A535}">
      <dgm:prSet/>
      <dgm:spPr>
        <a:ln>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pt>
    <dgm:pt modelId="{2BAEAA7E-D022-4264-BEA7-4C4360704E29}" type="pres">
      <dgm:prSet presAssocID="{C052E5FD-CFA5-48CB-9712-2BBC30001461}" presName="hierRoot1" presStyleCnt="0">
        <dgm:presLayoutVars>
          <dgm:hierBranch val="init"/>
        </dgm:presLayoutVars>
      </dgm:prSet>
      <dgm:spPr/>
    </dgm:pt>
    <dgm:pt modelId="{3254E4A3-B472-42DD-9581-C230358A8270}" type="pres">
      <dgm:prSet presAssocID="{C052E5FD-CFA5-48CB-9712-2BBC30001461}" presName="rootComposite1" presStyleCnt="0"/>
      <dgm:spPr/>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pt>
    <dgm:pt modelId="{4D032CF7-DAAC-4592-88E1-BE9F943570B1}" type="pres">
      <dgm:prSet presAssocID="{C052E5FD-CFA5-48CB-9712-2BBC30001461}" presName="rootConnector1" presStyleLbl="node1" presStyleIdx="0" presStyleCnt="0"/>
      <dgm:spPr/>
    </dgm:pt>
    <dgm:pt modelId="{7F299815-686D-46AB-9D0F-9F1286CBCD09}" type="pres">
      <dgm:prSet presAssocID="{C052E5FD-CFA5-48CB-9712-2BBC30001461}" presName="hierChild2" presStyleCnt="0"/>
      <dgm:spPr/>
    </dgm:pt>
    <dgm:pt modelId="{40494FEC-59EA-4465-895C-C611EB8E1EA8}" type="pres">
      <dgm:prSet presAssocID="{8CE3930C-6421-4333-88DC-C2FDF874AFB5}" presName="Name37" presStyleLbl="parChTrans1D2" presStyleIdx="0" presStyleCnt="1"/>
      <dgm:spPr/>
    </dgm:pt>
    <dgm:pt modelId="{D37B07EF-DA21-47D7-9EDC-A56001DB9FD2}" type="pres">
      <dgm:prSet presAssocID="{737078C9-E6D7-4AEC-A429-38811E4680A2}" presName="hierRoot2" presStyleCnt="0">
        <dgm:presLayoutVars>
          <dgm:hierBranch val="init"/>
        </dgm:presLayoutVars>
      </dgm:prSet>
      <dgm:spPr/>
    </dgm:pt>
    <dgm:pt modelId="{D03F4198-9538-4A3D-AD34-E7506C32129F}" type="pres">
      <dgm:prSet presAssocID="{737078C9-E6D7-4AEC-A429-38811E4680A2}" presName="rootComposite" presStyleCnt="0"/>
      <dgm:spPr/>
    </dgm:pt>
    <dgm:pt modelId="{7BB5E465-FEA9-4D3B-A4F9-B8425902C45A}" type="pres">
      <dgm:prSet presAssocID="{737078C9-E6D7-4AEC-A429-38811E4680A2}" presName="rootText" presStyleLbl="node2" presStyleIdx="0" presStyleCnt="1" custScaleX="164476" custScaleY="28328" custLinFactNeighborX="11" custLinFactNeighborY="-27281">
        <dgm:presLayoutVars>
          <dgm:chPref val="3"/>
        </dgm:presLayoutVars>
      </dgm:prSet>
      <dgm:spPr/>
    </dgm:pt>
    <dgm:pt modelId="{89B2CA07-C29B-4199-823B-3A85D9530E74}" type="pres">
      <dgm:prSet presAssocID="{737078C9-E6D7-4AEC-A429-38811E4680A2}" presName="rootConnector" presStyleLbl="node2" presStyleIdx="0" presStyleCnt="1"/>
      <dgm:spPr/>
    </dgm:pt>
    <dgm:pt modelId="{F333BEA3-1E27-48A6-AC6E-B683102C011C}" type="pres">
      <dgm:prSet presAssocID="{737078C9-E6D7-4AEC-A429-38811E4680A2}" presName="hierChild4" presStyleCnt="0"/>
      <dgm:spPr/>
    </dgm:pt>
    <dgm:pt modelId="{6BEC49A8-C3AB-46D9-BFAE-89C4F12291F5}" type="pres">
      <dgm:prSet presAssocID="{737078C9-E6D7-4AEC-A429-38811E4680A2}" presName="hierChild5" presStyleCnt="0"/>
      <dgm:spPr/>
    </dgm:pt>
    <dgm:pt modelId="{D32A6076-BE44-4F91-A676-6213B7246492}" type="pres">
      <dgm:prSet presAssocID="{C052E5FD-CFA5-48CB-9712-2BBC30001461}" presName="hierChild3" presStyleCnt="0"/>
      <dgm:spPr/>
    </dgm:pt>
  </dgm:ptLst>
  <dgm:cxnLst>
    <dgm:cxn modelId="{3A9ECE22-F7A2-457B-92A6-25222CE4CB31}" type="presOf" srcId="{C052E5FD-CFA5-48CB-9712-2BBC30001461}" destId="{4DACB9B4-3B71-492D-9DE9-9DD20E7BA90C}" srcOrd="0" destOrd="0" presId="urn:microsoft.com/office/officeart/2005/8/layout/orgChart1"/>
    <dgm:cxn modelId="{5574BF48-A217-4AA5-BA5F-3EC51EF7A535}" srcId="{C052E5FD-CFA5-48CB-9712-2BBC30001461}" destId="{737078C9-E6D7-4AEC-A429-38811E4680A2}" srcOrd="0" destOrd="0" parTransId="{8CE3930C-6421-4333-88DC-C2FDF874AFB5}" sibTransId="{A6F2F856-9BE9-4A80-89F3-FA5C7C172FAF}"/>
    <dgm:cxn modelId="{7E1F4369-DEA6-41A5-8C00-DC60E9E61942}" type="presOf" srcId="{E6389625-C68B-47D1-BC49-609BAD4AA7EF}" destId="{04E1FE76-949C-4809-8E69-C73B443D36CA}" srcOrd="0" destOrd="0" presId="urn:microsoft.com/office/officeart/2005/8/layout/orgChart1"/>
    <dgm:cxn modelId="{CFDE8188-570A-4F8C-BF36-465892CC6D14}" type="presOf" srcId="{737078C9-E6D7-4AEC-A429-38811E4680A2}" destId="{7BB5E465-FEA9-4D3B-A4F9-B8425902C45A}" srcOrd="0" destOrd="0" presId="urn:microsoft.com/office/officeart/2005/8/layout/orgChart1"/>
    <dgm:cxn modelId="{E227E88B-5DE0-43E7-97B9-FB6DC9BBC120}" type="presOf" srcId="{737078C9-E6D7-4AEC-A429-38811E4680A2}" destId="{89B2CA07-C29B-4199-823B-3A85D9530E74}" srcOrd="1" destOrd="0" presId="urn:microsoft.com/office/officeart/2005/8/layout/orgChart1"/>
    <dgm:cxn modelId="{0E64F7C4-ECE0-466A-BB22-7C99D9418C95}" srcId="{E6389625-C68B-47D1-BC49-609BAD4AA7EF}" destId="{C052E5FD-CFA5-48CB-9712-2BBC30001461}" srcOrd="0" destOrd="0" parTransId="{4892D463-4CD7-404D-9109-A350AEE216E6}" sibTransId="{B00FC9DF-4C6C-49E5-A767-1C1F22EF68C9}"/>
    <dgm:cxn modelId="{35A95BD5-D65B-42DA-BC9D-340ADAC5067B}" type="presOf" srcId="{8CE3930C-6421-4333-88DC-C2FDF874AFB5}" destId="{40494FEC-59EA-4465-895C-C611EB8E1EA8}" srcOrd="0" destOrd="0" presId="urn:microsoft.com/office/officeart/2005/8/layout/orgChart1"/>
    <dgm:cxn modelId="{BFE99BF9-B265-45CF-8A96-C6BE17562195}" type="presOf" srcId="{C052E5FD-CFA5-48CB-9712-2BBC30001461}" destId="{4D032CF7-DAAC-4592-88E1-BE9F943570B1}" srcOrd="1" destOrd="0" presId="urn:microsoft.com/office/officeart/2005/8/layout/orgChart1"/>
    <dgm:cxn modelId="{47F095C5-1A3E-445C-9C5E-A6C2F7177E4F}" type="presParOf" srcId="{04E1FE76-949C-4809-8E69-C73B443D36CA}" destId="{2BAEAA7E-D022-4264-BEA7-4C4360704E29}" srcOrd="0" destOrd="0" presId="urn:microsoft.com/office/officeart/2005/8/layout/orgChart1"/>
    <dgm:cxn modelId="{27642CC6-76A0-487B-8D63-8933AC664305}" type="presParOf" srcId="{2BAEAA7E-D022-4264-BEA7-4C4360704E29}" destId="{3254E4A3-B472-42DD-9581-C230358A8270}" srcOrd="0" destOrd="0" presId="urn:microsoft.com/office/officeart/2005/8/layout/orgChart1"/>
    <dgm:cxn modelId="{E54BFD49-1380-46E0-9F53-1759016F2785}" type="presParOf" srcId="{3254E4A3-B472-42DD-9581-C230358A8270}" destId="{4DACB9B4-3B71-492D-9DE9-9DD20E7BA90C}" srcOrd="0" destOrd="0" presId="urn:microsoft.com/office/officeart/2005/8/layout/orgChart1"/>
    <dgm:cxn modelId="{28B5760C-FC6B-4885-918A-D7B91C6DB5E7}" type="presParOf" srcId="{3254E4A3-B472-42DD-9581-C230358A8270}" destId="{4D032CF7-DAAC-4592-88E1-BE9F943570B1}" srcOrd="1" destOrd="0" presId="urn:microsoft.com/office/officeart/2005/8/layout/orgChart1"/>
    <dgm:cxn modelId="{791F6C42-880B-4B97-9EF9-28C1E7937503}" type="presParOf" srcId="{2BAEAA7E-D022-4264-BEA7-4C4360704E29}" destId="{7F299815-686D-46AB-9D0F-9F1286CBCD09}" srcOrd="1" destOrd="0" presId="urn:microsoft.com/office/officeart/2005/8/layout/orgChart1"/>
    <dgm:cxn modelId="{3C59AA9A-252F-4771-A50D-0B225E47E167}" type="presParOf" srcId="{7F299815-686D-46AB-9D0F-9F1286CBCD09}" destId="{40494FEC-59EA-4465-895C-C611EB8E1EA8}" srcOrd="0" destOrd="0" presId="urn:microsoft.com/office/officeart/2005/8/layout/orgChart1"/>
    <dgm:cxn modelId="{2690D0E8-8B3B-45A4-B9B2-D568C068187F}" type="presParOf" srcId="{7F299815-686D-46AB-9D0F-9F1286CBCD09}" destId="{D37B07EF-DA21-47D7-9EDC-A56001DB9FD2}" srcOrd="1" destOrd="0" presId="urn:microsoft.com/office/officeart/2005/8/layout/orgChart1"/>
    <dgm:cxn modelId="{AE8934C7-4696-41FE-8265-D4C565EA053C}" type="presParOf" srcId="{D37B07EF-DA21-47D7-9EDC-A56001DB9FD2}" destId="{D03F4198-9538-4A3D-AD34-E7506C32129F}" srcOrd="0" destOrd="0" presId="urn:microsoft.com/office/officeart/2005/8/layout/orgChart1"/>
    <dgm:cxn modelId="{15F21437-35A2-4FFA-BC75-993BF5F7FA49}" type="presParOf" srcId="{D03F4198-9538-4A3D-AD34-E7506C32129F}" destId="{7BB5E465-FEA9-4D3B-A4F9-B8425902C45A}" srcOrd="0" destOrd="0" presId="urn:microsoft.com/office/officeart/2005/8/layout/orgChart1"/>
    <dgm:cxn modelId="{046D2497-CCFF-4E7F-8CFE-92C03F659431}" type="presParOf" srcId="{D03F4198-9538-4A3D-AD34-E7506C32129F}" destId="{89B2CA07-C29B-4199-823B-3A85D9530E74}" srcOrd="1" destOrd="0" presId="urn:microsoft.com/office/officeart/2005/8/layout/orgChart1"/>
    <dgm:cxn modelId="{6B580B91-9DB9-44DA-A5EF-3EB4D9C65C49}" type="presParOf" srcId="{D37B07EF-DA21-47D7-9EDC-A56001DB9FD2}" destId="{F333BEA3-1E27-48A6-AC6E-B683102C011C}" srcOrd="1" destOrd="0" presId="urn:microsoft.com/office/officeart/2005/8/layout/orgChart1"/>
    <dgm:cxn modelId="{6A290FB9-73C2-4417-B30B-F43DA6F59C67}" type="presParOf" srcId="{D37B07EF-DA21-47D7-9EDC-A56001DB9FD2}" destId="{6BEC49A8-C3AB-46D9-BFAE-89C4F12291F5}" srcOrd="2" destOrd="0" presId="urn:microsoft.com/office/officeart/2005/8/layout/orgChart1"/>
    <dgm:cxn modelId="{A15883EC-576E-49DD-B945-0ED6CA1B0A8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FEC-59EA-4465-895C-C611EB8E1EA8}">
      <dsp:nvSpPr>
        <dsp:cNvPr id="0" name=""/>
        <dsp:cNvSpPr/>
      </dsp:nvSpPr>
      <dsp:spPr>
        <a:xfrm>
          <a:off x="3944052" y="1296654"/>
          <a:ext cx="91440" cy="274984"/>
        </a:xfrm>
        <a:custGeom>
          <a:avLst/>
          <a:gdLst/>
          <a:ahLst/>
          <a:cxnLst/>
          <a:rect l="0" t="0" r="0" b="0"/>
          <a:pathLst>
            <a:path>
              <a:moveTo>
                <a:pt x="45720" y="0"/>
              </a:moveTo>
              <a:lnTo>
                <a:pt x="46253" y="0"/>
              </a:lnTo>
              <a:lnTo>
                <a:pt x="46253" y="274984"/>
              </a:lnTo>
            </a:path>
          </a:pathLst>
        </a:custGeom>
        <a:noFill/>
        <a:ln w="25400" cap="flat" cmpd="sng" algn="ctr">
          <a:solidFill>
            <a:srgbClr val="1D4C72"/>
          </a:solidFill>
          <a:prstDash val="solid"/>
        </a:ln>
        <a:effectLst/>
      </dsp:spPr>
      <dsp:style>
        <a:lnRef idx="1">
          <a:scrgbClr r="0" g="0" b="0"/>
        </a:lnRef>
        <a:fillRef idx="0">
          <a:scrgbClr r="0" g="0" b="0"/>
        </a:fillRef>
        <a:effectRef idx="0">
          <a:scrgbClr r="0" g="0" b="0"/>
        </a:effectRef>
        <a:fontRef idx="minor"/>
      </dsp:style>
    </dsp:sp>
    <dsp:sp modelId="{4DACB9B4-3B71-492D-9DE9-9DD20E7BA90C}">
      <dsp:nvSpPr>
        <dsp:cNvPr id="0" name=""/>
        <dsp:cNvSpPr/>
      </dsp:nvSpPr>
      <dsp:spPr>
        <a:xfrm>
          <a:off x="4005" y="599706"/>
          <a:ext cx="7971532" cy="69694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עודפי דשנים נשטפים לאגמים וגורמים ל_________ </a:t>
          </a:r>
        </a:p>
      </dsp:txBody>
      <dsp:txXfrm>
        <a:off x="4005" y="599706"/>
        <a:ext cx="7971532" cy="696948"/>
      </dsp:txXfrm>
    </dsp:sp>
    <dsp:sp modelId="{7BB5E465-FEA9-4D3B-A4F9-B8425902C45A}">
      <dsp:nvSpPr>
        <dsp:cNvPr id="0" name=""/>
        <dsp:cNvSpPr/>
      </dsp:nvSpPr>
      <dsp:spPr>
        <a:xfrm>
          <a:off x="5071" y="1571639"/>
          <a:ext cx="7970466" cy="686383"/>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bg1"/>
              </a:solidFill>
            </a:rPr>
            <a:t>עודפי ה________ שאינן נאכלות על ידי __________ מתים  ומפורקים על ידי ___________</a:t>
          </a:r>
        </a:p>
      </dsp:txBody>
      <dsp:txXfrm>
        <a:off x="5071" y="1571639"/>
        <a:ext cx="7970466" cy="686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FEC-59EA-4465-895C-C611EB8E1EA8}">
      <dsp:nvSpPr>
        <dsp:cNvPr id="0" name=""/>
        <dsp:cNvSpPr/>
      </dsp:nvSpPr>
      <dsp:spPr>
        <a:xfrm>
          <a:off x="3944052" y="1296654"/>
          <a:ext cx="91440" cy="356639"/>
        </a:xfrm>
        <a:custGeom>
          <a:avLst/>
          <a:gdLst/>
          <a:ahLst/>
          <a:cxnLst/>
          <a:rect l="0" t="0" r="0" b="0"/>
          <a:pathLst>
            <a:path>
              <a:moveTo>
                <a:pt x="45720" y="0"/>
              </a:moveTo>
              <a:lnTo>
                <a:pt x="46253" y="0"/>
              </a:lnTo>
              <a:lnTo>
                <a:pt x="46253" y="356639"/>
              </a:lnTo>
            </a:path>
          </a:pathLst>
        </a:custGeom>
        <a:noFill/>
        <a:ln w="25400" cap="flat" cmpd="sng" algn="ctr">
          <a:solidFill>
            <a:srgbClr val="1D4C72"/>
          </a:solidFill>
          <a:prstDash val="solid"/>
        </a:ln>
        <a:effectLst/>
      </dsp:spPr>
      <dsp:style>
        <a:lnRef idx="2">
          <a:scrgbClr r="0" g="0" b="0"/>
        </a:lnRef>
        <a:fillRef idx="0">
          <a:scrgbClr r="0" g="0" b="0"/>
        </a:fillRef>
        <a:effectRef idx="0">
          <a:scrgbClr r="0" g="0" b="0"/>
        </a:effectRef>
        <a:fontRef idx="minor"/>
      </dsp:style>
    </dsp:sp>
    <dsp:sp modelId="{4DACB9B4-3B71-492D-9DE9-9DD20E7BA90C}">
      <dsp:nvSpPr>
        <dsp:cNvPr id="0" name=""/>
        <dsp:cNvSpPr/>
      </dsp:nvSpPr>
      <dsp:spPr>
        <a:xfrm>
          <a:off x="4005" y="599706"/>
          <a:ext cx="7971532" cy="69694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עודפי דשנים נשטפים לאגמים וגורמים </a:t>
          </a:r>
          <a:r>
            <a:rPr lang="he-IL" sz="1800" kern="1200" dirty="0">
              <a:solidFill>
                <a:schemeClr val="tx1"/>
              </a:solidFill>
            </a:rPr>
            <a:t>לריבוי אצות</a:t>
          </a:r>
        </a:p>
      </dsp:txBody>
      <dsp:txXfrm>
        <a:off x="4005" y="599706"/>
        <a:ext cx="7971532" cy="696948"/>
      </dsp:txXfrm>
    </dsp:sp>
    <dsp:sp modelId="{7BB5E465-FEA9-4D3B-A4F9-B8425902C45A}">
      <dsp:nvSpPr>
        <dsp:cNvPr id="0" name=""/>
        <dsp:cNvSpPr/>
      </dsp:nvSpPr>
      <dsp:spPr>
        <a:xfrm>
          <a:off x="5071" y="1653294"/>
          <a:ext cx="7970466" cy="68638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עודפי ה</a:t>
          </a:r>
          <a:r>
            <a:rPr lang="he-IL" sz="1800" kern="1200" dirty="0">
              <a:solidFill>
                <a:schemeClr val="tx1"/>
              </a:solidFill>
            </a:rPr>
            <a:t>אצות </a:t>
          </a:r>
          <a:r>
            <a:rPr lang="he-IL" sz="1800" kern="1200" dirty="0">
              <a:solidFill>
                <a:schemeClr val="bg1"/>
              </a:solidFill>
            </a:rPr>
            <a:t>שאינן נאכלות על ידי בעלי-חיים אוכלי אצות, מתים  ומפורקים </a:t>
          </a:r>
          <a:r>
            <a:rPr lang="he-IL" sz="1800" kern="1200" dirty="0"/>
            <a:t>על ידי ה</a:t>
          </a:r>
          <a:r>
            <a:rPr lang="he-IL" sz="1800" kern="1200" dirty="0">
              <a:solidFill>
                <a:schemeClr val="tx1"/>
              </a:solidFill>
            </a:rPr>
            <a:t>מפרקים</a:t>
          </a:r>
        </a:p>
      </dsp:txBody>
      <dsp:txXfrm>
        <a:off x="5071" y="1653294"/>
        <a:ext cx="7970466" cy="6863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95D67D6-83F3-4634-BB83-91B84026659A}" type="datetimeFigureOut">
              <a:rPr lang="he-IL"/>
              <a:pPr>
                <a:defRPr/>
              </a:pPr>
              <a:t>כ"ז/שבט/תשע"ח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1EF6B6B-EA99-4186-810C-9A2234EA1297}" type="slidenum">
              <a:rPr lang="he-IL"/>
              <a:pPr>
                <a:defRPr/>
              </a:pPr>
              <a:t>‹#›</a:t>
            </a:fld>
            <a:endParaRPr lang="he-IL" dirty="0"/>
          </a:p>
        </p:txBody>
      </p:sp>
    </p:spTree>
    <p:extLst>
      <p:ext uri="{BB962C8B-B14F-4D97-AF65-F5344CB8AC3E}">
        <p14:creationId xmlns:p14="http://schemas.microsoft.com/office/powerpoint/2010/main" val="21992766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854075" y="744538"/>
            <a:ext cx="4962525" cy="3722687"/>
          </a:xfrm>
          <a:ln/>
        </p:spPr>
      </p:sp>
      <p:sp>
        <p:nvSpPr>
          <p:cNvPr id="150531"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a:ea typeface="Times New Roman (Hebrew)" pitchFamily="18" charset="0"/>
              <a:cs typeface="Times New Roman (Hebrew)" pitchFamily="18" charset="0"/>
            </a:endParaRPr>
          </a:p>
        </p:txBody>
      </p:sp>
      <p:sp>
        <p:nvSpPr>
          <p:cNvPr id="150532"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1FCF13B4-4AE4-4077-A53A-082154773C3C}" type="slidenum">
              <a:rPr lang="he-IL" sz="1200">
                <a:solidFill>
                  <a:srgbClr val="000000"/>
                </a:solidFill>
                <a:latin typeface="Calibri" pitchFamily="34" charset="0"/>
              </a:rPr>
              <a:pPr algn="l" eaLnBrk="1" hangingPunct="1"/>
              <a:t>2</a:t>
            </a:fld>
            <a:endParaRPr lang="he-IL"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a:xfrm>
            <a:off x="854075" y="744538"/>
            <a:ext cx="4962525" cy="3722687"/>
          </a:xfrm>
          <a:ln/>
        </p:spPr>
      </p:sp>
      <p:sp>
        <p:nvSpPr>
          <p:cNvPr id="152579"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a:ea typeface="Times New Roman (Hebrew)" pitchFamily="18" charset="0"/>
              <a:cs typeface="Times New Roman (Hebrew)" pitchFamily="18" charset="0"/>
            </a:endParaRPr>
          </a:p>
        </p:txBody>
      </p:sp>
      <p:sp>
        <p:nvSpPr>
          <p:cNvPr id="152580"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CB54DE9B-72D1-4DE7-9751-5100CA9C3CE9}" type="slidenum">
              <a:rPr lang="he-IL" sz="1200">
                <a:solidFill>
                  <a:srgbClr val="000000"/>
                </a:solidFill>
                <a:latin typeface="Calibri" pitchFamily="34" charset="0"/>
              </a:rPr>
              <a:pPr algn="l" eaLnBrk="1" hangingPunct="1"/>
              <a:t>3</a:t>
            </a:fld>
            <a:endParaRPr lang="he-IL" sz="1200" dirty="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601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7DC07D-0B2F-4B9D-A1EE-99D64559F026}"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278C2D-FB52-47A9-B627-79654178981F}" type="slidenum">
              <a:rPr lang="he-IL"/>
              <a:pPr>
                <a:defRPr/>
              </a:pPr>
              <a:t>‹#›</a:t>
            </a:fld>
            <a:endParaRPr lang="he-IL" dirty="0"/>
          </a:p>
        </p:txBody>
      </p:sp>
    </p:spTree>
    <p:extLst>
      <p:ext uri="{BB962C8B-B14F-4D97-AF65-F5344CB8AC3E}">
        <p14:creationId xmlns:p14="http://schemas.microsoft.com/office/powerpoint/2010/main" val="41560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8A275E-1B6C-43E1-AF94-6ABCD26444CC}" type="slidenum">
              <a:rPr lang="he-IL"/>
              <a:pPr>
                <a:defRPr/>
              </a:pPr>
              <a:t>‹#›</a:t>
            </a:fld>
            <a:endParaRPr lang="he-IL" dirty="0"/>
          </a:p>
        </p:txBody>
      </p:sp>
    </p:spTree>
    <p:extLst>
      <p:ext uri="{BB962C8B-B14F-4D97-AF65-F5344CB8AC3E}">
        <p14:creationId xmlns:p14="http://schemas.microsoft.com/office/powerpoint/2010/main" val="277997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EC7F90-6C89-4795-8437-2861A07166FD}" type="slidenum">
              <a:rPr lang="he-IL"/>
              <a:pPr>
                <a:defRPr/>
              </a:pPr>
              <a:t>‹#›</a:t>
            </a:fld>
            <a:endParaRPr lang="he-IL" dirty="0"/>
          </a:p>
        </p:txBody>
      </p:sp>
    </p:spTree>
    <p:extLst>
      <p:ext uri="{BB962C8B-B14F-4D97-AF65-F5344CB8AC3E}">
        <p14:creationId xmlns:p14="http://schemas.microsoft.com/office/powerpoint/2010/main" val="276749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F43BA0-24AE-4F46-99B9-293C6470A422}"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9FB7D39-1317-43D0-B1C9-732784A46741}" type="slidenum">
              <a:rPr lang="he-IL"/>
              <a:pPr>
                <a:defRPr/>
              </a:pPr>
              <a:t>‹#›</a:t>
            </a:fld>
            <a:endParaRPr lang="he-IL" dirty="0"/>
          </a:p>
        </p:txBody>
      </p:sp>
    </p:spTree>
    <p:extLst>
      <p:ext uri="{BB962C8B-B14F-4D97-AF65-F5344CB8AC3E}">
        <p14:creationId xmlns:p14="http://schemas.microsoft.com/office/powerpoint/2010/main" val="6463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65D8B9-423C-4AAC-B45F-536990EC85BE}"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DFF2A3-5DBA-483C-BDA5-9E7C34936E3A}" type="slidenum">
              <a:rPr lang="he-IL"/>
              <a:pPr>
                <a:defRPr/>
              </a:pPr>
              <a:t>‹#›</a:t>
            </a:fld>
            <a:endParaRPr lang="he-IL" dirty="0"/>
          </a:p>
        </p:txBody>
      </p:sp>
    </p:spTree>
    <p:extLst>
      <p:ext uri="{BB962C8B-B14F-4D97-AF65-F5344CB8AC3E}">
        <p14:creationId xmlns:p14="http://schemas.microsoft.com/office/powerpoint/2010/main" val="309213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5B1329-9C8B-4EFC-97C3-C57EB1F911D1}" type="slidenum">
              <a:rPr lang="he-IL"/>
              <a:pPr>
                <a:defRPr/>
              </a:pPr>
              <a:t>‹#›</a:t>
            </a:fld>
            <a:endParaRPr lang="he-IL" dirty="0"/>
          </a:p>
        </p:txBody>
      </p:sp>
    </p:spTree>
    <p:extLst>
      <p:ext uri="{BB962C8B-B14F-4D97-AF65-F5344CB8AC3E}">
        <p14:creationId xmlns:p14="http://schemas.microsoft.com/office/powerpoint/2010/main" val="145614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580446-8EE6-4317-BB0B-DE66D88006B1}" type="slidenum">
              <a:rPr lang="he-IL"/>
              <a:pPr>
                <a:defRPr/>
              </a:pPr>
              <a:t>‹#›</a:t>
            </a:fld>
            <a:endParaRPr lang="he-IL" dirty="0"/>
          </a:p>
        </p:txBody>
      </p:sp>
    </p:spTree>
    <p:extLst>
      <p:ext uri="{BB962C8B-B14F-4D97-AF65-F5344CB8AC3E}">
        <p14:creationId xmlns:p14="http://schemas.microsoft.com/office/powerpoint/2010/main" val="185193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340E38BD-ED75-4085-9D77-D9B2969B261D}"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357509-7EB2-4900-921E-E6950271996E}" type="slidenum">
              <a:rPr lang="he-IL"/>
              <a:pPr>
                <a:defRPr/>
              </a:pPr>
              <a:t>‹#›</a:t>
            </a:fld>
            <a:endParaRPr lang="he-IL" dirty="0"/>
          </a:p>
        </p:txBody>
      </p:sp>
    </p:spTree>
    <p:extLst>
      <p:ext uri="{BB962C8B-B14F-4D97-AF65-F5344CB8AC3E}">
        <p14:creationId xmlns:p14="http://schemas.microsoft.com/office/powerpoint/2010/main" val="114973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6BDB42-E2E9-4C56-853F-942DD2D2A1F5}"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B6C3A1-36BA-4349-A94C-87F0D9563917}" type="slidenum">
              <a:rPr lang="he-IL"/>
              <a:pPr>
                <a:defRPr/>
              </a:pPr>
              <a:t>‹#›</a:t>
            </a:fld>
            <a:endParaRPr lang="he-IL" dirty="0"/>
          </a:p>
        </p:txBody>
      </p:sp>
    </p:spTree>
    <p:extLst>
      <p:ext uri="{BB962C8B-B14F-4D97-AF65-F5344CB8AC3E}">
        <p14:creationId xmlns:p14="http://schemas.microsoft.com/office/powerpoint/2010/main" val="27848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2A1EAF-2504-4001-B9A2-38E0CF81B944}" type="slidenum">
              <a:rPr lang="he-IL"/>
              <a:pPr>
                <a:defRPr/>
              </a:pPr>
              <a:t>‹#›</a:t>
            </a:fld>
            <a:endParaRPr lang="he-IL" dirty="0"/>
          </a:p>
        </p:txBody>
      </p:sp>
    </p:spTree>
    <p:extLst>
      <p:ext uri="{BB962C8B-B14F-4D97-AF65-F5344CB8AC3E}">
        <p14:creationId xmlns:p14="http://schemas.microsoft.com/office/powerpoint/2010/main" val="1913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8024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64F9207-D019-4C34-B719-B0292EEE1743}" type="slidenum">
              <a:rPr lang="he-IL"/>
              <a:pPr>
                <a:defRPr/>
              </a:pPr>
              <a:t>‹#›</a:t>
            </a:fld>
            <a:endParaRPr lang="he-IL" dirty="0"/>
          </a:p>
        </p:txBody>
      </p:sp>
    </p:spTree>
    <p:extLst>
      <p:ext uri="{BB962C8B-B14F-4D97-AF65-F5344CB8AC3E}">
        <p14:creationId xmlns:p14="http://schemas.microsoft.com/office/powerpoint/2010/main" val="352354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4F0988-E7DF-4F12-98CA-8790D41F3F2F}"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26674C0F-976B-4CC3-A676-46120E3969F2}" type="slidenum">
              <a:rPr lang="he-IL"/>
              <a:pPr>
                <a:defRPr/>
              </a:pPr>
              <a:t>‹#›</a:t>
            </a:fld>
            <a:endParaRPr lang="he-IL" dirty="0"/>
          </a:p>
        </p:txBody>
      </p:sp>
    </p:spTree>
    <p:extLst>
      <p:ext uri="{BB962C8B-B14F-4D97-AF65-F5344CB8AC3E}">
        <p14:creationId xmlns:p14="http://schemas.microsoft.com/office/powerpoint/2010/main" val="324354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C2FD59-5FEA-4A2B-B987-F4E52C5DCF36}"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A9008A-D060-47B3-8F64-5648159C9646}" type="slidenum">
              <a:rPr lang="he-IL"/>
              <a:pPr>
                <a:defRPr/>
              </a:pPr>
              <a:t>‹#›</a:t>
            </a:fld>
            <a:endParaRPr lang="he-IL" dirty="0"/>
          </a:p>
        </p:txBody>
      </p:sp>
    </p:spTree>
    <p:extLst>
      <p:ext uri="{BB962C8B-B14F-4D97-AF65-F5344CB8AC3E}">
        <p14:creationId xmlns:p14="http://schemas.microsoft.com/office/powerpoint/2010/main" val="407466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92A1D-7BF1-47B4-96B9-6CFCE85A2F47}" type="slidenum">
              <a:rPr lang="he-IL"/>
              <a:pPr>
                <a:defRPr/>
              </a:pPr>
              <a:t>‹#›</a:t>
            </a:fld>
            <a:endParaRPr lang="he-IL" dirty="0"/>
          </a:p>
        </p:txBody>
      </p:sp>
    </p:spTree>
    <p:extLst>
      <p:ext uri="{BB962C8B-B14F-4D97-AF65-F5344CB8AC3E}">
        <p14:creationId xmlns:p14="http://schemas.microsoft.com/office/powerpoint/2010/main" val="12614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157532F-1979-4938-A413-E8A01BFB8D52}" type="slidenum">
              <a:rPr lang="he-IL"/>
              <a:pPr>
                <a:defRPr/>
              </a:pPr>
              <a:t>‹#›</a:t>
            </a:fld>
            <a:endParaRPr lang="he-IL" dirty="0"/>
          </a:p>
        </p:txBody>
      </p:sp>
    </p:spTree>
    <p:extLst>
      <p:ext uri="{BB962C8B-B14F-4D97-AF65-F5344CB8AC3E}">
        <p14:creationId xmlns:p14="http://schemas.microsoft.com/office/powerpoint/2010/main" val="58606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657B34E9-222A-4EB9-ACBB-363CC049DCE5}"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A8E9CD1-6863-4DC0-BE4E-18910C193DEE}" type="slidenum">
              <a:rPr lang="he-IL"/>
              <a:pPr>
                <a:defRPr/>
              </a:pPr>
              <a:t>‹#›</a:t>
            </a:fld>
            <a:endParaRPr lang="he-IL" dirty="0"/>
          </a:p>
        </p:txBody>
      </p:sp>
    </p:spTree>
    <p:extLst>
      <p:ext uri="{BB962C8B-B14F-4D97-AF65-F5344CB8AC3E}">
        <p14:creationId xmlns:p14="http://schemas.microsoft.com/office/powerpoint/2010/main" val="284052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09647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29553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193861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23578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7044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93084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107772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76199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264591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4831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21824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08237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129991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971484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09975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380903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0926960A-4993-41A1-9118-C8D24516137C}"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94B15BB-F0CC-442C-AB55-0B9CB770E21D}" type="slidenum">
              <a:rPr lang="he-IL"/>
              <a:pPr>
                <a:defRPr/>
              </a:pPr>
              <a:t>‹#›</a:t>
            </a:fld>
            <a:endParaRPr lang="he-IL" dirty="0"/>
          </a:p>
        </p:txBody>
      </p:sp>
    </p:spTree>
    <p:extLst>
      <p:ext uri="{BB962C8B-B14F-4D97-AF65-F5344CB8AC3E}">
        <p14:creationId xmlns:p14="http://schemas.microsoft.com/office/powerpoint/2010/main" val="1945040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0CD9236-468D-47EB-9EC9-8100DBB10799}" type="slidenum">
              <a:rPr lang="he-IL"/>
              <a:pPr>
                <a:defRPr/>
              </a:pPr>
              <a:t>‹#›</a:t>
            </a:fld>
            <a:endParaRPr lang="he-IL" dirty="0"/>
          </a:p>
        </p:txBody>
      </p:sp>
    </p:spTree>
    <p:extLst>
      <p:ext uri="{BB962C8B-B14F-4D97-AF65-F5344CB8AC3E}">
        <p14:creationId xmlns:p14="http://schemas.microsoft.com/office/powerpoint/2010/main" val="286094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C8770A63-7E4C-4293-A2FF-DB059C393291}" type="slidenum">
              <a:rPr lang="he-IL"/>
              <a:pPr>
                <a:defRPr/>
              </a:pPr>
              <a:t>‹#›</a:t>
            </a:fld>
            <a:endParaRPr lang="he-IL" dirty="0"/>
          </a:p>
        </p:txBody>
      </p:sp>
    </p:spTree>
    <p:extLst>
      <p:ext uri="{BB962C8B-B14F-4D97-AF65-F5344CB8AC3E}">
        <p14:creationId xmlns:p14="http://schemas.microsoft.com/office/powerpoint/2010/main" val="4031184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51AEE06-5EF8-4E42-9837-7E9D196B5570}"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6EBF2AD0-6C2A-40AE-B965-B4AFC3FBF195}" type="slidenum">
              <a:rPr lang="he-IL"/>
              <a:pPr>
                <a:defRPr/>
              </a:pPr>
              <a:t>‹#›</a:t>
            </a:fld>
            <a:endParaRPr lang="he-IL" dirty="0"/>
          </a:p>
        </p:txBody>
      </p:sp>
    </p:spTree>
    <p:extLst>
      <p:ext uri="{BB962C8B-B14F-4D97-AF65-F5344CB8AC3E}">
        <p14:creationId xmlns:p14="http://schemas.microsoft.com/office/powerpoint/2010/main" val="1689850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1944236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190111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92686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875108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3747090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14767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100566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651866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798252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553557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F81C3A3-1407-4255-A2D2-F1AD39DA737F}"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C239F8A-E64A-4504-94D5-6D54A1BAA3B0}" type="slidenum">
              <a:rPr lang="he-IL"/>
              <a:pPr>
                <a:defRPr/>
              </a:pPr>
              <a:t>‹#›</a:t>
            </a:fld>
            <a:endParaRPr lang="he-IL" dirty="0"/>
          </a:p>
        </p:txBody>
      </p:sp>
    </p:spTree>
    <p:extLst>
      <p:ext uri="{BB962C8B-B14F-4D97-AF65-F5344CB8AC3E}">
        <p14:creationId xmlns:p14="http://schemas.microsoft.com/office/powerpoint/2010/main" val="2865534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9E425B-0C76-4D9C-B11E-FFECAEFB105C}" type="slidenum">
              <a:rPr lang="he-IL"/>
              <a:pPr>
                <a:defRPr/>
              </a:pPr>
              <a:t>‹#›</a:t>
            </a:fld>
            <a:endParaRPr lang="he-IL" dirty="0"/>
          </a:p>
        </p:txBody>
      </p:sp>
    </p:spTree>
    <p:extLst>
      <p:ext uri="{BB962C8B-B14F-4D97-AF65-F5344CB8AC3E}">
        <p14:creationId xmlns:p14="http://schemas.microsoft.com/office/powerpoint/2010/main" val="1936106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707F272-CC2E-48DD-B404-82CF96943D8A}" type="slidenum">
              <a:rPr lang="he-IL"/>
              <a:pPr>
                <a:defRPr/>
              </a:pPr>
              <a:t>‹#›</a:t>
            </a:fld>
            <a:endParaRPr lang="he-IL" dirty="0"/>
          </a:p>
        </p:txBody>
      </p:sp>
    </p:spTree>
    <p:extLst>
      <p:ext uri="{BB962C8B-B14F-4D97-AF65-F5344CB8AC3E}">
        <p14:creationId xmlns:p14="http://schemas.microsoft.com/office/powerpoint/2010/main" val="3586919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8271D8-6439-49BF-8A32-EE8E1F288722}" type="slidenum">
              <a:rPr lang="he-IL"/>
              <a:pPr>
                <a:defRPr/>
              </a:pPr>
              <a:t>‹#›</a:t>
            </a:fld>
            <a:endParaRPr lang="he-IL" dirty="0"/>
          </a:p>
        </p:txBody>
      </p:sp>
    </p:spTree>
    <p:extLst>
      <p:ext uri="{BB962C8B-B14F-4D97-AF65-F5344CB8AC3E}">
        <p14:creationId xmlns:p14="http://schemas.microsoft.com/office/powerpoint/2010/main" val="84972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4C66CA-F372-48B6-ADF6-A649D99CEADD}"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35B21F-7212-440B-A639-C8D1E8CF5A2E}" type="slidenum">
              <a:rPr lang="he-IL"/>
              <a:pPr>
                <a:defRPr/>
              </a:pPr>
              <a:t>‹#›</a:t>
            </a:fld>
            <a:endParaRPr lang="he-IL" dirty="0"/>
          </a:p>
        </p:txBody>
      </p:sp>
    </p:spTree>
    <p:extLst>
      <p:ext uri="{BB962C8B-B14F-4D97-AF65-F5344CB8AC3E}">
        <p14:creationId xmlns:p14="http://schemas.microsoft.com/office/powerpoint/2010/main" val="537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8E98B7-C27E-49EC-A212-54953C23E87C}" type="slidenum">
              <a:rPr lang="he-IL"/>
              <a:pPr>
                <a:defRPr/>
              </a:pPr>
              <a:t>‹#›</a:t>
            </a:fld>
            <a:endParaRPr lang="he-IL" dirty="0"/>
          </a:p>
        </p:txBody>
      </p:sp>
    </p:spTree>
    <p:extLst>
      <p:ext uri="{BB962C8B-B14F-4D97-AF65-F5344CB8AC3E}">
        <p14:creationId xmlns:p14="http://schemas.microsoft.com/office/powerpoint/2010/main" val="67465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7B1FD8-E4DF-43BD-AA74-87C22E9B0E38}" type="slidenum">
              <a:rPr lang="he-IL"/>
              <a:pPr>
                <a:defRPr/>
              </a:pPr>
              <a:t>‹#›</a:t>
            </a:fld>
            <a:endParaRPr lang="he-IL" dirty="0"/>
          </a:p>
        </p:txBody>
      </p:sp>
    </p:spTree>
    <p:extLst>
      <p:ext uri="{BB962C8B-B14F-4D97-AF65-F5344CB8AC3E}">
        <p14:creationId xmlns:p14="http://schemas.microsoft.com/office/powerpoint/2010/main" val="107290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4E17CB26-18CD-4ADB-B35A-A5244FC3BB98}" type="datetime8">
              <a:rPr lang="he-IL"/>
              <a:pPr>
                <a:defRPr/>
              </a:pPr>
              <a:t>12 פברואר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6CDC9E1-E22F-4372-9879-454998950EB5}" type="slidenum">
              <a:rPr lang="he-IL"/>
              <a:pPr>
                <a:defRPr/>
              </a:pPr>
              <a:t>‹#›</a:t>
            </a:fld>
            <a:endParaRPr lang="he-IL" dirty="0"/>
          </a:p>
        </p:txBody>
      </p:sp>
    </p:spTree>
    <p:extLst>
      <p:ext uri="{BB962C8B-B14F-4D97-AF65-F5344CB8AC3E}">
        <p14:creationId xmlns:p14="http://schemas.microsoft.com/office/powerpoint/2010/main" val="315320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2.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0" r:id="rId4"/>
    <p:sldLayoutId id="21474862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A78737D-8DE2-4DD0-9895-075232BE0528}"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61D88AA2-783D-4168-9E35-BF62602C0410}" type="slidenum">
              <a:rPr lang="he-IL"/>
              <a:pPr>
                <a:defRPr/>
              </a:pPr>
              <a:t>‹#›</a:t>
            </a:fld>
            <a:endParaRPr lang="he-IL" dirty="0"/>
          </a:p>
        </p:txBody>
      </p:sp>
    </p:spTree>
    <p:extLst>
      <p:ext uri="{BB962C8B-B14F-4D97-AF65-F5344CB8AC3E}">
        <p14:creationId xmlns:p14="http://schemas.microsoft.com/office/powerpoint/2010/main" val="2671283439"/>
      </p:ext>
    </p:extLst>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597337932"/>
      </p:ext>
    </p:extLst>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2400467156"/>
      </p:ext>
    </p:extLst>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C55354-8F3A-4238-B6E4-2BB0FE443854}" type="datetime8">
              <a:rPr lang="he-IL">
                <a:solidFill>
                  <a:prstClr val="black">
                    <a:tint val="75000"/>
                  </a:prstClr>
                </a:solidFill>
              </a:rPr>
              <a:pPr>
                <a:defRPr/>
              </a:pPr>
              <a:t>12 פברואר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D421AAD-9348-4659-850A-FF4029574563}" type="slidenum">
              <a:rPr lang="he-IL"/>
              <a:pPr>
                <a:defRPr/>
              </a:pPr>
              <a:t>‹#›</a:t>
            </a:fld>
            <a:endParaRPr lang="he-IL" dirty="0"/>
          </a:p>
        </p:txBody>
      </p:sp>
    </p:spTree>
    <p:extLst>
      <p:ext uri="{BB962C8B-B14F-4D97-AF65-F5344CB8AC3E}">
        <p14:creationId xmlns:p14="http://schemas.microsoft.com/office/powerpoint/2010/main" val="2942119173"/>
      </p:ext>
    </p:extLst>
  </p:cSld>
  <p:clrMap bg1="lt1" tx1="dk1" bg2="lt2" tx2="dk2" accent1="accent1" accent2="accent2" accent3="accent3" accent4="accent4" accent5="accent5" accent6="accent6" hlink="hlink" folHlink="folHlink"/>
  <p:sldLayoutIdLst>
    <p:sldLayoutId id="2147486330" r:id="rId1"/>
    <p:sldLayoutId id="2147486331" r:id="rId2"/>
    <p:sldLayoutId id="2147486332" r:id="rId3"/>
    <p:sldLayoutId id="21474863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FC9D23-39B1-4973-BD4A-5912575E2255}"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E17B6-1DA7-45DA-BD4C-36CF4237E0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0C3B64-35D4-4C2E-8E3B-EE401A3909D3}"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8B0D7D-1CE9-4D52-ABF1-B3C68CA9E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1" r:id="rId1"/>
    <p:sldLayoutId id="2147486282" r:id="rId2"/>
    <p:sldLayoutId id="2147486283" r:id="rId3"/>
    <p:sldLayoutId id="21474862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5072D1-95D1-46B6-98C3-D3BC20EE0AA6}"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CCF3BD-7E3D-4A3B-8188-CB5D2048A02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6884B-9657-4730-A6A1-C73D2BBA2E55}"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3F3DF0-7834-4E68-8A87-96E6910C3C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385B11-870D-4F7E-A248-5F3D4824CFA2}"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9EC922-B072-43F7-B93E-B00AAE9F55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797259526"/>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extLst>
      <p:ext uri="{BB962C8B-B14F-4D97-AF65-F5344CB8AC3E}">
        <p14:creationId xmlns:p14="http://schemas.microsoft.com/office/powerpoint/2010/main" val="2678269377"/>
      </p:ext>
    </p:extLst>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12 פברואר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758143942"/>
      </p:ext>
    </p:extLst>
  </p:cSld>
  <p:clrMap bg1="lt1" tx1="dk1" bg2="lt2" tx2="dk2" accent1="accent1" accent2="accent2" accent3="accent3" accent4="accent4" accent5="accent5" accent6="accent6" hlink="hlink" folHlink="folHlink"/>
  <p:sldLayoutIdLst>
    <p:sldLayoutId id="2147486306" r:id="rId1"/>
    <p:sldLayoutId id="2147486307" r:id="rId2"/>
    <p:sldLayoutId id="2147486308" r:id="rId3"/>
    <p:sldLayoutId id="2147486309" r:id="rId4"/>
    <p:sldLayoutId id="2147486310" r:id="rId5"/>
    <p:sldLayoutId id="21474863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a/a4/ALGAE_FLOURISH_IN_HERRING_RUN._HERRING_RUN,_NEAR_THE_PULASKI_HIGHWAY,_FEEDS_INTO_BACK_RIVER._BACK_RIVER_FEEDS_INTO..._-_NARA_-_546868.tif"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lib.cet.ac.il/pages/item.asp?item=4071" TargetMode="External"/><Relationship Id="rId3" Type="http://schemas.openxmlformats.org/officeDocument/2006/relationships/image" Target="../media/image29.png"/><Relationship Id="rId7" Type="http://schemas.openxmlformats.org/officeDocument/2006/relationships/hyperlink" Target="http://creativecommons.org/licenses/by-sa/3.0/deed.en" TargetMode="External"/><Relationship Id="rId2"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hyperlink" Target="http://commons.wikimedia.org/wiki/File:Pesticide-sign.png"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maps.grida.no/go/grafic/evolusion"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audio" Target="../media/audio1.wav"/><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196975"/>
            <a:ext cx="8143875" cy="298543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מעורבות האדם בטבע – חלק ג'</a:t>
            </a:r>
          </a:p>
          <a:p>
            <a:pPr algn="ctr" fontAlgn="auto">
              <a:spcBef>
                <a:spcPts val="0"/>
              </a:spcBef>
              <a:spcAft>
                <a:spcPts val="0"/>
              </a:spcAft>
              <a:defRPr/>
            </a:pPr>
            <a:r>
              <a:rPr lang="he-IL" sz="4400" b="1" dirty="0">
                <a:solidFill>
                  <a:srgbClr val="FF6600"/>
                </a:solidFill>
                <a:latin typeface="Arial"/>
                <a:cs typeface="Arial"/>
              </a:rPr>
              <a:t>החקלאות</a:t>
            </a:r>
            <a:r>
              <a:rPr lang="he-IL" sz="3600" b="1" dirty="0">
                <a:solidFill>
                  <a:srgbClr val="FF6600"/>
                </a:solidFill>
                <a:latin typeface="Arial"/>
                <a:cs typeface="Arial"/>
              </a:rPr>
              <a:t> </a:t>
            </a: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339032"/>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Rectangle 17"/>
          <p:cNvSpPr/>
          <p:nvPr/>
        </p:nvSpPr>
        <p:spPr>
          <a:xfrm>
            <a:off x="571500" y="2730649"/>
            <a:ext cx="8143875" cy="264256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השפעת החקלאות על הסביבה</a:t>
            </a:r>
          </a:p>
          <a:p>
            <a:pPr fontAlgn="auto">
              <a:spcBef>
                <a:spcPts val="0"/>
              </a:spcBef>
              <a:spcAft>
                <a:spcPts val="0"/>
              </a:spcAft>
              <a:buFontTx/>
              <a:buBlip>
                <a:blip r:embed="rId4"/>
              </a:buBlip>
              <a:defRPr/>
            </a:pPr>
            <a:r>
              <a:rPr lang="he-IL" sz="2000" dirty="0">
                <a:solidFill>
                  <a:schemeClr val="tx1"/>
                </a:solidFill>
              </a:rPr>
              <a:t> דרכים להגדלת כמות היבול ושיפור איכותו: </a:t>
            </a:r>
          </a:p>
          <a:p>
            <a:pPr lvl="1" fontAlgn="auto">
              <a:spcBef>
                <a:spcPts val="0"/>
              </a:spcBef>
              <a:spcAft>
                <a:spcPts val="0"/>
              </a:spcAft>
              <a:buFont typeface="Arial" pitchFamily="34" charset="0"/>
              <a:buChar char="•"/>
              <a:defRPr/>
            </a:pPr>
            <a:r>
              <a:rPr lang="he-IL" sz="2000" dirty="0">
                <a:solidFill>
                  <a:schemeClr val="tx1"/>
                </a:solidFill>
              </a:rPr>
              <a:t> דישון</a:t>
            </a:r>
          </a:p>
          <a:p>
            <a:pPr lvl="1" fontAlgn="auto">
              <a:spcBef>
                <a:spcPts val="0"/>
              </a:spcBef>
              <a:spcAft>
                <a:spcPts val="0"/>
              </a:spcAft>
              <a:buFont typeface="Arial" pitchFamily="34" charset="0"/>
              <a:buChar char="•"/>
              <a:defRPr/>
            </a:pPr>
            <a:r>
              <a:rPr lang="he-IL" sz="2000" dirty="0">
                <a:solidFill>
                  <a:schemeClr val="tx1"/>
                </a:solidFill>
              </a:rPr>
              <a:t> הדברה כימית וביולוגית</a:t>
            </a:r>
          </a:p>
          <a:p>
            <a:pPr lvl="1" fontAlgn="auto">
              <a:spcBef>
                <a:spcPts val="0"/>
              </a:spcBef>
              <a:spcAft>
                <a:spcPts val="0"/>
              </a:spcAft>
              <a:buFont typeface="Arial" pitchFamily="34" charset="0"/>
              <a:buChar char="•"/>
              <a:defRPr/>
            </a:pPr>
            <a:r>
              <a:rPr lang="he-IL" sz="2000" dirty="0">
                <a:solidFill>
                  <a:schemeClr val="tx1"/>
                </a:solidFill>
              </a:rPr>
              <a:t> השקיה</a:t>
            </a:r>
          </a:p>
          <a:p>
            <a:pPr lvl="1" fontAlgn="auto">
              <a:spcBef>
                <a:spcPts val="0"/>
              </a:spcBef>
              <a:spcAft>
                <a:spcPts val="0"/>
              </a:spcAft>
              <a:buFont typeface="Arial" pitchFamily="34" charset="0"/>
              <a:buChar char="•"/>
              <a:defRPr/>
            </a:pPr>
            <a:r>
              <a:rPr lang="he-IL" sz="2000" dirty="0">
                <a:solidFill>
                  <a:schemeClr val="tx1"/>
                </a:solidFill>
              </a:rPr>
              <a:t> שימוש בתאורה מלאכותית</a:t>
            </a:r>
          </a:p>
          <a:p>
            <a:pPr lvl="1" fontAlgn="auto">
              <a:spcBef>
                <a:spcPts val="0"/>
              </a:spcBef>
              <a:spcAft>
                <a:spcPts val="0"/>
              </a:spcAft>
              <a:defRPr/>
            </a:pPr>
            <a:endParaRPr lang="he-IL" sz="2000" dirty="0">
              <a:solidFill>
                <a:schemeClr val="tx1"/>
              </a:solidFill>
            </a:endParaRPr>
          </a:p>
        </p:txBody>
      </p:sp>
      <p:grpSp>
        <p:nvGrpSpPr>
          <p:cNvPr id="21" name="קבוצה 20"/>
          <p:cNvGrpSpPr/>
          <p:nvPr/>
        </p:nvGrpSpPr>
        <p:grpSpPr>
          <a:xfrm>
            <a:off x="571500" y="5351487"/>
            <a:ext cx="8164513" cy="1173857"/>
            <a:chOff x="571500" y="4941888"/>
            <a:chExt cx="8164513" cy="1173857"/>
          </a:xfrm>
        </p:grpSpPr>
        <p:sp>
          <p:nvSpPr>
            <p:cNvPr id="22" name="Rectangle 18"/>
            <p:cNvSpPr>
              <a:spLocks noChangeArrowheads="1"/>
            </p:cNvSpPr>
            <p:nvPr/>
          </p:nvSpPr>
          <p:spPr bwMode="auto">
            <a:xfrm>
              <a:off x="7201619" y="4941888"/>
              <a:ext cx="1534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מצגות קשורות</a:t>
              </a:r>
            </a:p>
          </p:txBody>
        </p:sp>
        <p:sp>
          <p:nvSpPr>
            <p:cNvPr id="23" name="Rectangle 17"/>
            <p:cNvSpPr/>
            <p:nvPr/>
          </p:nvSpPr>
          <p:spPr>
            <a:xfrm>
              <a:off x="571500" y="5334000"/>
              <a:ext cx="8143875" cy="78174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מעורבות האדם בטבע – חלק א': משבר המגוון הביולוגי</a:t>
              </a:r>
            </a:p>
            <a:p>
              <a:pPr fontAlgn="auto">
                <a:spcBef>
                  <a:spcPts val="0"/>
                </a:spcBef>
                <a:spcAft>
                  <a:spcPts val="0"/>
                </a:spcAft>
                <a:buFontTx/>
                <a:buBlip>
                  <a:blip r:embed="rId4"/>
                </a:buBlip>
                <a:defRPr/>
              </a:pPr>
              <a:r>
                <a:rPr lang="he-IL" sz="2000" dirty="0">
                  <a:solidFill>
                    <a:schemeClr val="tx1"/>
                  </a:solidFill>
                </a:rPr>
                <a:t> מעורבות האדם בטבע – חלק ב': אפקט החממה והחור באוזון</a:t>
              </a:r>
            </a:p>
          </p:txBody>
        </p:sp>
      </p:grpSp>
      <p:sp>
        <p:nvSpPr>
          <p:cNvPr id="2" name="מלבן 1"/>
          <p:cNvSpPr/>
          <p:nvPr/>
        </p:nvSpPr>
        <p:spPr>
          <a:xfrm>
            <a:off x="6489528" y="4725144"/>
            <a:ext cx="2190023" cy="400110"/>
          </a:xfrm>
          <a:prstGeom prst="rect">
            <a:avLst/>
          </a:prstGeom>
        </p:spPr>
        <p:txBody>
          <a:bodyPr wrap="none">
            <a:spAutoFit/>
          </a:bodyPr>
          <a:lstStyle/>
          <a:p>
            <a:pPr lvl="0" fontAlgn="auto">
              <a:spcBef>
                <a:spcPts val="0"/>
              </a:spcBef>
              <a:spcAft>
                <a:spcPts val="0"/>
              </a:spcAft>
              <a:buBlip>
                <a:blip r:embed="rId4"/>
              </a:buBlip>
              <a:defRPr/>
            </a:pPr>
            <a:r>
              <a:rPr lang="he-IL" sz="2000" dirty="0">
                <a:solidFill>
                  <a:prstClr val="black"/>
                </a:solidFill>
                <a:latin typeface="Arial"/>
                <a:cs typeface="Arial"/>
              </a:rPr>
              <a:t> חקלאות </a:t>
            </a:r>
            <a:r>
              <a:rPr lang="he-IL" sz="2000" dirty="0">
                <a:latin typeface="Arial"/>
                <a:cs typeface="Arial"/>
              </a:rPr>
              <a:t>בת־קיימה</a:t>
            </a: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13" y="2932744"/>
            <a:ext cx="3400471" cy="18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806252" y="4797732"/>
            <a:ext cx="3333700" cy="215444"/>
          </a:xfrm>
          <a:prstGeom prst="rect">
            <a:avLst/>
          </a:prstGeom>
        </p:spPr>
        <p:txBody>
          <a:bodyPr wrap="square">
            <a:spAutoFit/>
          </a:bodyPr>
          <a:lstStyle/>
          <a:p>
            <a:pPr algn="l"/>
            <a:r>
              <a:rPr lang="en-US" sz="800" dirty="0">
                <a:solidFill>
                  <a:prstClr val="black"/>
                </a:solidFill>
                <a:latin typeface="Verdana"/>
              </a:rPr>
              <a:t>Dr. Dolores W. Mornhinweg</a:t>
            </a:r>
            <a:r>
              <a:rPr lang="en-US" sz="800" b="1" dirty="0">
                <a:solidFill>
                  <a:prstClr val="black"/>
                </a:solidFill>
                <a:latin typeface="Verdana"/>
              </a:rPr>
              <a:t> /</a:t>
            </a:r>
            <a:r>
              <a:rPr lang="en-US" sz="800" dirty="0">
                <a:solidFill>
                  <a:prstClr val="black"/>
                </a:solidFill>
                <a:latin typeface="Verdana"/>
              </a:rPr>
              <a:t>USDA-ARS</a:t>
            </a:r>
            <a:endParaRPr lang="he-IL" sz="800" dirty="0">
              <a:solidFill>
                <a:prstClr val="black"/>
              </a:solidFill>
            </a:endParaRPr>
          </a:p>
        </p:txBody>
      </p:sp>
    </p:spTree>
    <p:extLst>
      <p:ext uri="{BB962C8B-B14F-4D97-AF65-F5344CB8AC3E}">
        <p14:creationId xmlns:p14="http://schemas.microsoft.com/office/powerpoint/2010/main" val="30997369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5DCA07-CFFA-4A5D-8651-FB33D02979DF}" type="slidenum">
              <a:rPr lang="he-IL" smtClean="0"/>
              <a:pPr fontAlgn="base">
                <a:spcBef>
                  <a:spcPct val="0"/>
                </a:spcBef>
                <a:spcAft>
                  <a:spcPct val="0"/>
                </a:spcAft>
                <a:defRPr/>
              </a:pPr>
              <a:t>10</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Rectangle 12"/>
          <p:cNvSpPr/>
          <p:nvPr/>
        </p:nvSpPr>
        <p:spPr>
          <a:xfrm>
            <a:off x="214313" y="1785938"/>
            <a:ext cx="8358187" cy="17145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lnSpc>
                <a:spcPct val="114000"/>
              </a:lnSpc>
              <a:spcBef>
                <a:spcPts val="0"/>
              </a:spcBef>
              <a:spcAft>
                <a:spcPts val="0"/>
              </a:spcAft>
              <a:defRPr/>
            </a:pPr>
            <a:r>
              <a:rPr lang="he-IL" b="1" kern="0" dirty="0">
                <a:solidFill>
                  <a:sysClr val="windowText" lastClr="000000"/>
                </a:solidFill>
                <a:latin typeface="Arial"/>
                <a:cs typeface="Arial"/>
              </a:rPr>
              <a:t> תשובה:</a:t>
            </a:r>
          </a:p>
          <a:p>
            <a:pPr fontAlgn="auto">
              <a:lnSpc>
                <a:spcPct val="114000"/>
              </a:lnSpc>
              <a:spcBef>
                <a:spcPts val="0"/>
              </a:spcBef>
              <a:spcAft>
                <a:spcPts val="0"/>
              </a:spcAft>
              <a:defRPr/>
            </a:pPr>
            <a:r>
              <a:rPr lang="he-IL" kern="0" dirty="0">
                <a:solidFill>
                  <a:sysClr val="windowText" lastClr="000000"/>
                </a:solidFill>
                <a:latin typeface="Arial"/>
                <a:cs typeface="Arial"/>
              </a:rPr>
              <a:t>בשדה טבעי הצמחים מתים בשדה. החומרים האורגניים המרכיבים אותם מפורקים על ידי המפרקים </a:t>
            </a:r>
            <a:r>
              <a:rPr lang="he-IL" kern="0" dirty="0">
                <a:latin typeface="Arial"/>
                <a:cs typeface="Arial"/>
              </a:rPr>
              <a:t>בקרקע (חיידקים ופטריות) לחומרים אנאורגניים. בשדה חקלאי האדם מוציא את היבול והצמחים אינם מתים בשדה. לפיכך נמנע שלב הפירוק וכמות החומרים האנאורגניים בקרקע הולכת ויורדת, ולכן יש צורך בתוספת דשנים.</a:t>
            </a:r>
          </a:p>
        </p:txBody>
      </p:sp>
      <p:sp>
        <p:nvSpPr>
          <p:cNvPr id="8" name="TextBox 7"/>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7F0370-5794-4152-983B-ECEFB812000F}" type="slidenum">
              <a:rPr lang="he-IL" smtClean="0"/>
              <a:pPr fontAlgn="base">
                <a:spcBef>
                  <a:spcPct val="0"/>
                </a:spcBef>
                <a:spcAft>
                  <a:spcPct val="0"/>
                </a:spcAft>
                <a:defRPr/>
              </a:pPr>
              <a:t>11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7: הנזקים האקולוגיים הנגרמים עקב הגעת עודפי דשנים לאגמים</a:t>
            </a:r>
            <a:endParaRPr lang="he-IL" sz="1800" dirty="0"/>
          </a:p>
        </p:txBody>
      </p:sp>
      <p:sp>
        <p:nvSpPr>
          <p:cNvPr id="7" name="TextBox 6"/>
          <p:cNvSpPr txBox="1"/>
          <p:nvPr/>
        </p:nvSpPr>
        <p:spPr>
          <a:xfrm>
            <a:off x="323850" y="533400"/>
            <a:ext cx="8250238"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graphicFrame>
        <p:nvGraphicFramePr>
          <p:cNvPr id="3" name="דיאגרמה 2"/>
          <p:cNvGraphicFramePr/>
          <p:nvPr/>
        </p:nvGraphicFramePr>
        <p:xfrm>
          <a:off x="467544" y="2857496"/>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57813"/>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עקב הפירוק, ריכוז ה</a:t>
            </a:r>
            <a:r>
              <a:rPr lang="he-IL" dirty="0">
                <a:solidFill>
                  <a:schemeClr val="bg1"/>
                </a:solidFill>
              </a:rPr>
              <a:t>________ במים יורד ולכן נגרמת תמותה של ____________</a:t>
            </a:r>
          </a:p>
          <a:p>
            <a:pPr algn="ctr">
              <a:defRPr/>
            </a:pPr>
            <a:r>
              <a:rPr lang="he-IL" dirty="0">
                <a:solidFill>
                  <a:schemeClr val="bg1"/>
                </a:solidFill>
              </a:rPr>
              <a:t>וכמו כן _______ </a:t>
            </a:r>
            <a:r>
              <a:rPr lang="he-IL" dirty="0"/>
              <a:t>המים יורדת</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53A1338-94B3-4FCE-AF3E-CE0C03379FA6}" type="slidenum">
              <a:rPr lang="he-IL" smtClean="0"/>
              <a:pPr fontAlgn="base">
                <a:spcBef>
                  <a:spcPct val="0"/>
                </a:spcBef>
                <a:spcAft>
                  <a:spcPct val="0"/>
                </a:spcAft>
                <a:defRPr/>
              </a:pPr>
              <a:t>12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graphicFrame>
        <p:nvGraphicFramePr>
          <p:cNvPr id="3" name="דיאגרמה 2"/>
          <p:cNvGraphicFramePr/>
          <p:nvPr>
            <p:extLst>
              <p:ext uri="{D42A27DB-BD31-4B8C-83A1-F6EECF244321}">
                <p14:modId xmlns:p14="http://schemas.microsoft.com/office/powerpoint/2010/main" val="585418699"/>
              </p:ext>
            </p:extLst>
          </p:nvPr>
        </p:nvGraphicFramePr>
        <p:xfrm>
          <a:off x="467544" y="2780928"/>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81625"/>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עקב הפירוק ריכוז ה</a:t>
            </a:r>
            <a:r>
              <a:rPr lang="he-IL" dirty="0">
                <a:solidFill>
                  <a:schemeClr val="tx1"/>
                </a:solidFill>
              </a:rPr>
              <a:t>חמצן </a:t>
            </a:r>
            <a:r>
              <a:rPr lang="he-IL" dirty="0">
                <a:solidFill>
                  <a:prstClr val="white"/>
                </a:solidFill>
              </a:rPr>
              <a:t>במים יורד ולכן נגרמת תמותה של </a:t>
            </a:r>
            <a:r>
              <a:rPr lang="he-IL" dirty="0">
                <a:solidFill>
                  <a:schemeClr val="tx1"/>
                </a:solidFill>
              </a:rPr>
              <a:t>דגים ובעלי-חיים אחרים</a:t>
            </a:r>
          </a:p>
          <a:p>
            <a:pPr algn="ctr">
              <a:defRPr/>
            </a:pPr>
            <a:r>
              <a:rPr lang="he-IL" dirty="0">
                <a:solidFill>
                  <a:schemeClr val="bg1"/>
                </a:solidFill>
              </a:rPr>
              <a:t>וכמו כן </a:t>
            </a:r>
            <a:r>
              <a:rPr lang="he-IL" dirty="0">
                <a:solidFill>
                  <a:schemeClr val="tx1"/>
                </a:solidFill>
              </a:rPr>
              <a:t>איכות</a:t>
            </a:r>
            <a:r>
              <a:rPr lang="he-IL" dirty="0">
                <a:solidFill>
                  <a:schemeClr val="accent3"/>
                </a:solidFill>
              </a:rPr>
              <a:t> </a:t>
            </a:r>
            <a:r>
              <a:rPr lang="he-IL" dirty="0">
                <a:solidFill>
                  <a:prstClr val="white"/>
                </a:solidFill>
              </a:rPr>
              <a:t>המים יורדת</a:t>
            </a:r>
          </a:p>
        </p:txBody>
      </p:sp>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850" y="533400"/>
            <a:ext cx="8250238" cy="28003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F902DB7-DEEA-4764-A95A-E44BA6BEB318}" type="slidenum">
              <a:rPr lang="he-IL" smtClean="0"/>
              <a:pPr fontAlgn="base">
                <a:spcBef>
                  <a:spcPct val="0"/>
                </a:spcBef>
                <a:spcAft>
                  <a:spcPct val="0"/>
                </a:spcAft>
                <a:defRPr/>
              </a:pPr>
              <a:t>13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8</a:t>
            </a:r>
            <a:endParaRPr lang="he-IL" sz="1800" dirty="0"/>
          </a:p>
        </p:txBody>
      </p:sp>
      <p:sp>
        <p:nvSpPr>
          <p:cNvPr id="7" name="TextBox 6"/>
          <p:cNvSpPr txBox="1"/>
          <p:nvPr/>
        </p:nvSpPr>
        <p:spPr>
          <a:xfrm>
            <a:off x="223838" y="531813"/>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p>
          <a:p>
            <a:pPr algn="just">
              <a:defRPr/>
            </a:pPr>
            <a:endParaRPr lang="he-IL" dirty="0">
              <a:solidFill>
                <a:schemeClr val="tx2"/>
              </a:solidFill>
            </a:endParaRPr>
          </a:p>
          <a:p>
            <a:pPr fontAlgn="auto">
              <a:spcBef>
                <a:spcPts val="0"/>
              </a:spcBef>
              <a:spcAft>
                <a:spcPts val="0"/>
              </a:spcAft>
              <a:defRPr/>
            </a:pP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pic>
        <p:nvPicPr>
          <p:cNvPr id="3074" name="Picture 2" descr="File:ALGAE FLOURISH IN HERRING RUN. HERRING RUN, NEAR THE PULASKI HIGHWAY, FEEDS INTO BACK RIVER. BACK RIVER FEEDS INTO... - NARA - 546868.t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1916832"/>
            <a:ext cx="3031505" cy="45701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04" y="2099846"/>
            <a:ext cx="44005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5652120" y="6429431"/>
            <a:ext cx="2076209" cy="246221"/>
          </a:xfrm>
          <a:prstGeom prst="rect">
            <a:avLst/>
          </a:prstGeom>
        </p:spPr>
        <p:txBody>
          <a:bodyPr wrap="none">
            <a:spAutoFit/>
          </a:bodyPr>
          <a:lstStyle/>
          <a:p>
            <a:pPr>
              <a:spcAft>
                <a:spcPts val="0"/>
              </a:spcAft>
            </a:pPr>
            <a:r>
              <a:rPr lang="en-US" sz="1000" dirty="0" err="1">
                <a:latin typeface="Calibri"/>
                <a:ea typeface="Calibri"/>
                <a:cs typeface="Arial"/>
              </a:rPr>
              <a:t>Aleksandrowicz</a:t>
            </a:r>
            <a:r>
              <a:rPr lang="en-US" sz="1000" dirty="0">
                <a:latin typeface="Calibri"/>
                <a:ea typeface="Calibri"/>
                <a:cs typeface="Arial"/>
              </a:rPr>
              <a:t>, Frank J. /EPA/NARA</a:t>
            </a:r>
            <a:endParaRPr lang="en-US" sz="1000" dirty="0">
              <a:effectLst/>
              <a:latin typeface="Calibri"/>
              <a:ea typeface="Calibri"/>
              <a:cs typeface="Arial"/>
            </a:endParaRPr>
          </a:p>
        </p:txBody>
      </p:sp>
      <p:sp>
        <p:nvSpPr>
          <p:cNvPr id="3" name="מלבן 2"/>
          <p:cNvSpPr/>
          <p:nvPr/>
        </p:nvSpPr>
        <p:spPr>
          <a:xfrm>
            <a:off x="611560" y="5805264"/>
            <a:ext cx="2073003" cy="246221"/>
          </a:xfrm>
          <a:prstGeom prst="rect">
            <a:avLst/>
          </a:prstGeom>
        </p:spPr>
        <p:txBody>
          <a:bodyPr wrap="none">
            <a:spAutoFit/>
          </a:bodyPr>
          <a:lstStyle/>
          <a:p>
            <a:r>
              <a:rPr lang="en-US" sz="1000" dirty="0" err="1">
                <a:latin typeface="Calibri"/>
                <a:ea typeface="Calibri"/>
                <a:cs typeface="Arial"/>
              </a:rPr>
              <a:t>Pickerell</a:t>
            </a:r>
            <a:r>
              <a:rPr lang="en-US" sz="1000" dirty="0">
                <a:latin typeface="Calibri"/>
                <a:ea typeface="Calibri"/>
                <a:cs typeface="Arial"/>
              </a:rPr>
              <a:t>, James Howard /EPA/NARA</a:t>
            </a:r>
            <a:endParaRPr lang="he-IL" sz="1000" dirty="0"/>
          </a:p>
        </p:txBody>
      </p:sp>
      <p:sp>
        <p:nvSpPr>
          <p:cNvPr id="4" name="מלבן 3"/>
          <p:cNvSpPr/>
          <p:nvPr/>
        </p:nvSpPr>
        <p:spPr>
          <a:xfrm>
            <a:off x="1030252" y="6117608"/>
            <a:ext cx="4342856" cy="338554"/>
          </a:xfrm>
          <a:prstGeom prst="rect">
            <a:avLst/>
          </a:prstGeom>
        </p:spPr>
        <p:txBody>
          <a:bodyPr wrap="none">
            <a:spAutoFit/>
          </a:bodyPr>
          <a:lstStyle/>
          <a:p>
            <a:r>
              <a:rPr lang="he-IL" sz="1600" b="1" dirty="0">
                <a:solidFill>
                  <a:srgbClr val="1F497D"/>
                </a:solidFill>
              </a:rPr>
              <a:t>"פריחת" אצות במקווי מים מזוהמים בעודפי דשנים</a:t>
            </a:r>
            <a:endParaRPr lang="he-IL"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0F37D0-3E69-42B1-9AAC-43FA1AF15CF5}" type="slidenum">
              <a:rPr lang="he-IL" smtClean="0"/>
              <a:pPr fontAlgn="base">
                <a:spcBef>
                  <a:spcPct val="0"/>
                </a:spcBef>
                <a:spcAft>
                  <a:spcPct val="0"/>
                </a:spcAft>
                <a:defRPr/>
              </a:pPr>
              <a:t>14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Rectangle 12"/>
          <p:cNvSpPr/>
          <p:nvPr/>
        </p:nvSpPr>
        <p:spPr>
          <a:xfrm>
            <a:off x="417513" y="2130425"/>
            <a:ext cx="8215312" cy="17986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א</a:t>
            </a:r>
            <a:r>
              <a:rPr lang="he-IL" kern="0" dirty="0">
                <a:latin typeface="Arial"/>
                <a:cs typeface="Arial"/>
              </a:rPr>
              <a:t>. כמו יתר הצמחים, גם האצות זקוקות לחומרים </a:t>
            </a:r>
            <a:r>
              <a:rPr lang="he-IL" kern="0" noProof="1">
                <a:latin typeface="Arial"/>
                <a:cs typeface="Arial"/>
              </a:rPr>
              <a:t>אנאורגניים</a:t>
            </a:r>
            <a:r>
              <a:rPr lang="he-IL" kern="0" dirty="0">
                <a:latin typeface="Arial"/>
                <a:cs typeface="Arial"/>
              </a:rPr>
              <a:t> שהן קולטות מן הסביבה, כדי</a:t>
            </a:r>
          </a:p>
          <a:p>
            <a:pPr fontAlgn="auto">
              <a:spcBef>
                <a:spcPts val="0"/>
              </a:spcBef>
              <a:spcAft>
                <a:spcPts val="0"/>
              </a:spcAft>
              <a:defRPr/>
            </a:pPr>
            <a:r>
              <a:rPr lang="he-IL" kern="0" dirty="0">
                <a:latin typeface="Arial"/>
                <a:cs typeface="Arial"/>
              </a:rPr>
              <a:t>    לייצר חומרים אורגניים לבניית תאי גופן. לכן, ככל שריכוז חומרי הדשן בסביבתן יהיה גדול </a:t>
            </a:r>
          </a:p>
          <a:p>
            <a:pPr fontAlgn="auto">
              <a:spcBef>
                <a:spcPts val="0"/>
              </a:spcBef>
              <a:spcAft>
                <a:spcPts val="0"/>
              </a:spcAft>
              <a:defRPr/>
            </a:pPr>
            <a:r>
              <a:rPr lang="he-IL" kern="0" dirty="0">
                <a:latin typeface="Arial"/>
                <a:cs typeface="Arial"/>
              </a:rPr>
              <a:t>    יותר, כך קצב הגידול שלהן יהיה גבוה יותר. </a:t>
            </a:r>
          </a:p>
          <a:p>
            <a:pPr fontAlgn="auto">
              <a:spcBef>
                <a:spcPts val="0"/>
              </a:spcBef>
              <a:spcAft>
                <a:spcPts val="0"/>
              </a:spcAft>
              <a:defRPr/>
            </a:pPr>
            <a:r>
              <a:rPr lang="he-IL" kern="0" dirty="0">
                <a:latin typeface="Arial"/>
                <a:cs typeface="Arial"/>
              </a:rPr>
              <a:t>ב. הצמח זקוק לחנקן לשם בניית תרכובות אורגניות שמכילות חנקן כגון חלבונים וחומצות </a:t>
            </a:r>
          </a:p>
          <a:p>
            <a:pPr fontAlgn="auto">
              <a:spcBef>
                <a:spcPts val="0"/>
              </a:spcBef>
              <a:spcAft>
                <a:spcPts val="0"/>
              </a:spcAft>
              <a:defRPr/>
            </a:pPr>
            <a:r>
              <a:rPr lang="he-IL" kern="0" dirty="0">
                <a:latin typeface="Arial"/>
                <a:cs typeface="Arial"/>
              </a:rPr>
              <a:t>    גרעין (</a:t>
            </a:r>
            <a:r>
              <a:rPr lang="en-US" kern="0" dirty="0">
                <a:latin typeface="Arial"/>
                <a:cs typeface="Arial"/>
              </a:rPr>
              <a:t>DNA</a:t>
            </a:r>
            <a:r>
              <a:rPr lang="he-IL" kern="0" dirty="0">
                <a:latin typeface="Arial"/>
                <a:cs typeface="Arial"/>
              </a:rPr>
              <a:t> ו-</a:t>
            </a:r>
            <a:r>
              <a:rPr lang="en-US" kern="0" dirty="0">
                <a:latin typeface="Arial"/>
                <a:cs typeface="Arial"/>
              </a:rPr>
              <a:t>RNA</a:t>
            </a:r>
            <a:r>
              <a:rPr lang="he-IL" kern="0" dirty="0">
                <a:latin typeface="Arial"/>
                <a:cs typeface="Arial"/>
              </a:rPr>
              <a:t>).</a:t>
            </a:r>
          </a:p>
        </p:txBody>
      </p:sp>
      <p:sp>
        <p:nvSpPr>
          <p:cNvPr id="8" name="TextBox 7"/>
          <p:cNvSpPr txBox="1"/>
          <p:nvPr/>
        </p:nvSpPr>
        <p:spPr>
          <a:xfrm>
            <a:off x="223838" y="531813"/>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AD290B-EBF3-4598-ADA0-5E1BF423BE28}" type="slidenum">
              <a:rPr lang="he-IL" sz="1800" smtClean="0"/>
              <a:pPr fontAlgn="base">
                <a:spcBef>
                  <a:spcPct val="0"/>
                </a:spcBef>
                <a:spcAft>
                  <a:spcPct val="0"/>
                </a:spcAft>
                <a:defRPr/>
              </a:pPr>
              <a:t>15</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דרכים להקטנת נזקי הדישון</a:t>
            </a:r>
            <a:endParaRPr lang="he-IL" sz="1800" dirty="0"/>
          </a:p>
        </p:txBody>
      </p:sp>
      <p:sp>
        <p:nvSpPr>
          <p:cNvPr id="7" name="TextBox 6"/>
          <p:cNvSpPr txBox="1"/>
          <p:nvPr/>
        </p:nvSpPr>
        <p:spPr>
          <a:xfrm>
            <a:off x="395288" y="627063"/>
            <a:ext cx="8408987" cy="308927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אחת הדרכים למנוע את זיהום הסביבה על ידי דשנים,</a:t>
            </a:r>
          </a:p>
          <a:p>
            <a:pPr algn="just">
              <a:defRPr/>
            </a:pPr>
            <a:r>
              <a:rPr lang="he-IL" dirty="0">
                <a:solidFill>
                  <a:prstClr val="black"/>
                </a:solidFill>
              </a:rPr>
              <a:t>היא להשתמש </a:t>
            </a:r>
            <a:r>
              <a:rPr lang="he-IL" dirty="0">
                <a:solidFill>
                  <a:schemeClr val="accent3"/>
                </a:solidFill>
              </a:rPr>
              <a:t>בזבל אורגני </a:t>
            </a:r>
            <a:r>
              <a:rPr lang="he-IL" dirty="0">
                <a:solidFill>
                  <a:prstClr val="black"/>
                </a:solidFill>
              </a:rPr>
              <a:t>(זבל שמכיל תרכובות אורגניות</a:t>
            </a:r>
          </a:p>
          <a:p>
            <a:pPr algn="just">
              <a:defRPr/>
            </a:pPr>
            <a:r>
              <a:rPr lang="he-IL" dirty="0"/>
              <a:t>שמקורן </a:t>
            </a:r>
            <a:r>
              <a:rPr lang="he-IL" dirty="0">
                <a:solidFill>
                  <a:prstClr val="black"/>
                </a:solidFill>
              </a:rPr>
              <a:t>בשרידים ובהפרשות של בעלי חיים וצמחים</a:t>
            </a:r>
            <a:r>
              <a:rPr lang="he-IL" noProof="1">
                <a:solidFill>
                  <a:prstClr val="black"/>
                </a:solidFill>
              </a:rPr>
              <a:t>) </a:t>
            </a:r>
            <a:r>
              <a:rPr lang="he-IL" noProof="1">
                <a:solidFill>
                  <a:schemeClr val="accent3"/>
                </a:solidFill>
              </a:rPr>
              <a:t>ובקומפוסט</a:t>
            </a:r>
            <a:r>
              <a:rPr lang="he-IL" noProof="1">
                <a:solidFill>
                  <a:prstClr val="black"/>
                </a:solidFill>
              </a:rPr>
              <a:t>.  </a:t>
            </a:r>
          </a:p>
          <a:p>
            <a:pPr algn="just">
              <a:defRPr/>
            </a:pPr>
            <a:r>
              <a:rPr lang="he-IL" noProof="1">
                <a:solidFill>
                  <a:prstClr val="black"/>
                </a:solidFill>
              </a:rPr>
              <a:t>קומפוסט הוא זבל אורגני המיוצר מפסולת אורגנית כגון </a:t>
            </a:r>
          </a:p>
          <a:p>
            <a:pPr algn="just">
              <a:defRPr/>
            </a:pPr>
            <a:r>
              <a:rPr lang="he-IL" noProof="1">
                <a:solidFill>
                  <a:prstClr val="black"/>
                </a:solidFill>
              </a:rPr>
              <a:t>אשפה ביתית, הפרשות בעלי חיים ושאריות </a:t>
            </a:r>
            <a:r>
              <a:rPr lang="he-IL" dirty="0">
                <a:solidFill>
                  <a:prstClr val="black"/>
                </a:solidFill>
              </a:rPr>
              <a:t>של גידולים חקלאיים,</a:t>
            </a:r>
          </a:p>
          <a:p>
            <a:pPr algn="just">
              <a:defRPr/>
            </a:pPr>
            <a:r>
              <a:rPr lang="he-IL" dirty="0">
                <a:solidFill>
                  <a:prstClr val="black"/>
                </a:solidFill>
              </a:rPr>
              <a:t>העוברים פירוק חלקי בעזרת מיקרואורגניזמים (חיידקים ופטריות).</a:t>
            </a:r>
          </a:p>
          <a:p>
            <a:pPr algn="just">
              <a:defRPr/>
            </a:pPr>
            <a:r>
              <a:rPr lang="he-IL" dirty="0">
                <a:solidFill>
                  <a:prstClr val="black"/>
                </a:solidFill>
              </a:rPr>
              <a:t>החומרים האורגניים שבזבל אינם כה מסיסים כמו חומרי הדשן </a:t>
            </a:r>
          </a:p>
          <a:p>
            <a:pPr algn="just">
              <a:defRPr/>
            </a:pPr>
            <a:r>
              <a:rPr lang="he-IL" noProof="1">
                <a:solidFill>
                  <a:prstClr val="black"/>
                </a:solidFill>
              </a:rPr>
              <a:t>האנאורגני,</a:t>
            </a:r>
            <a:r>
              <a:rPr lang="he-IL" dirty="0">
                <a:solidFill>
                  <a:prstClr val="black"/>
                </a:solidFill>
              </a:rPr>
              <a:t> ולכן אינם נשטפים למי התהום ולאגמים. </a:t>
            </a:r>
          </a:p>
          <a:p>
            <a:pPr algn="just">
              <a:defRPr/>
            </a:pPr>
            <a:r>
              <a:rPr lang="he-IL" dirty="0">
                <a:solidFill>
                  <a:prstClr val="black"/>
                </a:solidFill>
              </a:rPr>
              <a:t>הם עוברים פירוק אִטי על ידי המפרקים, </a:t>
            </a:r>
            <a:r>
              <a:rPr lang="he-IL" noProof="1">
                <a:solidFill>
                  <a:prstClr val="black"/>
                </a:solidFill>
              </a:rPr>
              <a:t>לחומרים אנאורגניים,</a:t>
            </a:r>
          </a:p>
          <a:p>
            <a:pPr algn="just">
              <a:defRPr/>
            </a:pPr>
            <a:r>
              <a:rPr lang="he-IL" dirty="0">
                <a:solidFill>
                  <a:prstClr val="black"/>
                </a:solidFill>
              </a:rPr>
              <a:t>הניתנים לניצול על ידי הצמחים בשדה.</a:t>
            </a:r>
          </a:p>
          <a:p>
            <a:pPr algn="just">
              <a:defRPr/>
            </a:pPr>
            <a:endParaRPr lang="he-IL" dirty="0">
              <a:solidFill>
                <a:prstClr val="black"/>
              </a:solidFill>
            </a:endParaRPr>
          </a:p>
          <a:p>
            <a:pPr algn="just">
              <a:defRPr/>
            </a:pPr>
            <a:r>
              <a:rPr lang="he-IL" dirty="0">
                <a:solidFill>
                  <a:prstClr val="black"/>
                </a:solidFill>
              </a:rPr>
              <a:t> </a:t>
            </a:r>
          </a:p>
          <a:p>
            <a:pPr algn="just">
              <a:defRPr/>
            </a:pPr>
            <a:endParaRPr lang="he-IL" dirty="0">
              <a:solidFill>
                <a:prstClr val="black"/>
              </a:solidFill>
            </a:endParaRPr>
          </a:p>
          <a:p>
            <a:pPr algn="just">
              <a:defRPr/>
            </a:pPr>
            <a:endParaRPr lang="he-IL" dirty="0">
              <a:solidFill>
                <a:prstClr val="black"/>
              </a:solidFill>
            </a:endParaRPr>
          </a:p>
        </p:txBody>
      </p:sp>
      <p:grpSp>
        <p:nvGrpSpPr>
          <p:cNvPr id="62470" name="קבוצה 9"/>
          <p:cNvGrpSpPr>
            <a:grpSpLocks/>
          </p:cNvGrpSpPr>
          <p:nvPr/>
        </p:nvGrpSpPr>
        <p:grpSpPr bwMode="auto">
          <a:xfrm>
            <a:off x="4248150" y="4356100"/>
            <a:ext cx="4198938" cy="1187450"/>
            <a:chOff x="2445095" y="5406355"/>
            <a:chExt cx="4198166" cy="1188322"/>
          </a:xfrm>
        </p:grpSpPr>
        <p:pic>
          <p:nvPicPr>
            <p:cNvPr id="6247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095" y="5406355"/>
              <a:ext cx="1917102" cy="11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36" y="5432627"/>
              <a:ext cx="1724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חץ ימינה 14"/>
            <p:cNvSpPr/>
            <p:nvPr/>
          </p:nvSpPr>
          <p:spPr>
            <a:xfrm>
              <a:off x="4521163" y="5833707"/>
              <a:ext cx="266651" cy="36062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60423" name="TextBox 16"/>
          <p:cNvSpPr txBox="1">
            <a:spLocks noChangeArrowheads="1"/>
          </p:cNvSpPr>
          <p:nvPr/>
        </p:nvSpPr>
        <p:spPr bwMode="auto">
          <a:xfrm>
            <a:off x="357188" y="4500563"/>
            <a:ext cx="2497137" cy="9239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noProof="1">
                <a:solidFill>
                  <a:srgbClr val="000000"/>
                </a:solidFill>
                <a:latin typeface="Arial" charset="0"/>
                <a:cs typeface="Arial" charset="0"/>
              </a:rPr>
              <a:t>קומפוסטר </a:t>
            </a:r>
            <a:r>
              <a:rPr lang="he-IL" dirty="0">
                <a:solidFill>
                  <a:srgbClr val="000000"/>
                </a:solidFill>
                <a:latin typeface="Arial" charset="0"/>
                <a:cs typeface="Arial" charset="0"/>
              </a:rPr>
              <a:t>ביתי:</a:t>
            </a:r>
          </a:p>
          <a:p>
            <a:pPr algn="ctr">
              <a:defRPr/>
            </a:pPr>
            <a:r>
              <a:rPr lang="he-IL" dirty="0">
                <a:solidFill>
                  <a:srgbClr val="000000"/>
                </a:solidFill>
                <a:latin typeface="Arial" charset="0"/>
                <a:cs typeface="Arial" charset="0"/>
              </a:rPr>
              <a:t> מְכָל שבו שמים שרידי אשפה אורגנית ביתית</a:t>
            </a:r>
          </a:p>
        </p:txBody>
      </p:sp>
      <p:sp>
        <p:nvSpPr>
          <p:cNvPr id="60424" name="TextBox 17"/>
          <p:cNvSpPr txBox="1">
            <a:spLocks noChangeArrowheads="1"/>
          </p:cNvSpPr>
          <p:nvPr/>
        </p:nvSpPr>
        <p:spPr bwMode="auto">
          <a:xfrm>
            <a:off x="3983038" y="5661025"/>
            <a:ext cx="4684712" cy="64611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האשפה מתפרקת  פירוק חלקי בתוך הקומפוסטר </a:t>
            </a:r>
          </a:p>
          <a:p>
            <a:pPr algn="ctr">
              <a:defRPr/>
            </a:pPr>
            <a:r>
              <a:rPr lang="he-IL" dirty="0">
                <a:latin typeface="Arial" charset="0"/>
                <a:cs typeface="Arial" charset="0"/>
              </a:rPr>
              <a:t>והופכת לקומפוסט</a:t>
            </a:r>
          </a:p>
        </p:txBody>
      </p:sp>
      <p:grpSp>
        <p:nvGrpSpPr>
          <p:cNvPr id="62473" name="קבוצה 13"/>
          <p:cNvGrpSpPr>
            <a:grpSpLocks/>
          </p:cNvGrpSpPr>
          <p:nvPr/>
        </p:nvGrpSpPr>
        <p:grpSpPr bwMode="auto">
          <a:xfrm>
            <a:off x="384175" y="836613"/>
            <a:ext cx="2522538" cy="3730625"/>
            <a:chOff x="384175" y="836613"/>
            <a:chExt cx="2522538" cy="3730625"/>
          </a:xfrm>
        </p:grpSpPr>
        <p:pic>
          <p:nvPicPr>
            <p:cNvPr id="6247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75" y="836613"/>
              <a:ext cx="2466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מלבן 1"/>
            <p:cNvSpPr>
              <a:spLocks noChangeArrowheads="1"/>
            </p:cNvSpPr>
            <p:nvPr/>
          </p:nvSpPr>
          <p:spPr bwMode="auto">
            <a:xfrm>
              <a:off x="384175" y="4197350"/>
              <a:ext cx="2522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dirty="0"/>
                <a:t>©Shutterstock.com/ Kate Connes</a:t>
              </a:r>
              <a:r>
                <a:rPr lang="en-US" altLang="he-IL" dirty="0"/>
                <a:t> </a:t>
              </a:r>
              <a:endParaRPr lang="he-IL" altLang="he-IL" dirty="0"/>
            </a:p>
          </p:txBody>
        </p:sp>
      </p:gr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4E8C29-BE8A-42D1-8EFB-5751C68A4100}" type="slidenum">
              <a:rPr lang="he-IL" smtClean="0"/>
              <a:pPr fontAlgn="base">
                <a:spcBef>
                  <a:spcPct val="0"/>
                </a:spcBef>
                <a:spcAft>
                  <a:spcPct val="0"/>
                </a:spcAft>
                <a:defRPr/>
              </a:pPr>
              <a:t>16</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9</a:t>
            </a:r>
            <a:endParaRPr lang="he-IL" sz="1800" dirty="0"/>
          </a:p>
        </p:txBody>
      </p:sp>
      <p:sp>
        <p:nvSpPr>
          <p:cNvPr id="7" name="TextBox 6"/>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4FC91A-8310-4A2F-B41B-49329554E7DB}" type="slidenum">
              <a:rPr lang="he-IL" smtClean="0"/>
              <a:pPr fontAlgn="base">
                <a:spcBef>
                  <a:spcPct val="0"/>
                </a:spcBef>
                <a:spcAft>
                  <a:spcPct val="0"/>
                </a:spcAft>
                <a:defRPr/>
              </a:pPr>
              <a:t>17</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Rectangle 12"/>
          <p:cNvSpPr/>
          <p:nvPr/>
        </p:nvSpPr>
        <p:spPr>
          <a:xfrm>
            <a:off x="363538" y="2420938"/>
            <a:ext cx="8215312" cy="13525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בפסולת </a:t>
            </a:r>
            <a:r>
              <a:rPr lang="he-IL" kern="0" dirty="0">
                <a:latin typeface="Arial"/>
                <a:cs typeface="Arial"/>
              </a:rPr>
              <a:t>האורגנית יש תרכובות אורגניות המכילות חנקן כגון חלבונים וחומצות גרעין (</a:t>
            </a:r>
            <a:r>
              <a:rPr lang="en-US" kern="0" dirty="0">
                <a:latin typeface="Arial"/>
                <a:cs typeface="Arial"/>
              </a:rPr>
              <a:t>DNA</a:t>
            </a:r>
            <a:endParaRPr lang="he-IL" kern="0" dirty="0">
              <a:latin typeface="Arial"/>
              <a:cs typeface="Arial"/>
            </a:endParaRPr>
          </a:p>
          <a:p>
            <a:pPr fontAlgn="auto">
              <a:spcBef>
                <a:spcPts val="0"/>
              </a:spcBef>
              <a:spcAft>
                <a:spcPts val="0"/>
              </a:spcAft>
              <a:defRPr/>
            </a:pPr>
            <a:r>
              <a:rPr lang="he-IL" kern="0" dirty="0">
                <a:latin typeface="Arial"/>
                <a:cs typeface="Arial"/>
              </a:rPr>
              <a:t> ו-</a:t>
            </a:r>
            <a:r>
              <a:rPr lang="en-US" kern="0" dirty="0">
                <a:latin typeface="Arial"/>
                <a:cs typeface="Arial"/>
              </a:rPr>
              <a:t>RNA</a:t>
            </a:r>
            <a:r>
              <a:rPr lang="he-IL" kern="0" dirty="0">
                <a:latin typeface="Arial"/>
                <a:cs typeface="Arial"/>
              </a:rPr>
              <a:t>). החומרים האלה מפורקים על ידי המפרקים הנמצאים בקרקע לתרכובות </a:t>
            </a:r>
            <a:r>
              <a:rPr lang="he-IL" kern="0" noProof="1">
                <a:latin typeface="Arial"/>
                <a:cs typeface="Arial"/>
              </a:rPr>
              <a:t>חנקן אנאורגניות כגון </a:t>
            </a:r>
            <a:r>
              <a:rPr lang="he-IL" kern="0" dirty="0">
                <a:latin typeface="Arial"/>
                <a:cs typeface="Arial"/>
              </a:rPr>
              <a:t>אמוניה (</a:t>
            </a:r>
            <a:r>
              <a:rPr lang="en-US" kern="0" dirty="0">
                <a:latin typeface="Arial"/>
                <a:cs typeface="Arial"/>
              </a:rPr>
              <a:t>(NH</a:t>
            </a:r>
            <a:r>
              <a:rPr lang="en-US" kern="0" baseline="-25000" dirty="0">
                <a:latin typeface="Arial"/>
                <a:cs typeface="Arial"/>
              </a:rPr>
              <a:t>3</a:t>
            </a:r>
            <a:r>
              <a:rPr lang="en-US" sz="1200" kern="0" dirty="0">
                <a:latin typeface="Arial"/>
                <a:cs typeface="Arial"/>
              </a:rPr>
              <a:t> </a:t>
            </a:r>
            <a:r>
              <a:rPr lang="he-IL" kern="0" dirty="0">
                <a:latin typeface="Arial"/>
                <a:cs typeface="Arial"/>
              </a:rPr>
              <a:t>, הזמינות לניצול </a:t>
            </a:r>
            <a:r>
              <a:rPr lang="he-IL" kern="0" dirty="0">
                <a:solidFill>
                  <a:sysClr val="windowText" lastClr="000000"/>
                </a:solidFill>
                <a:latin typeface="Arial"/>
                <a:cs typeface="Arial"/>
              </a:rPr>
              <a:t>על ידי הצמחים.</a:t>
            </a:r>
          </a:p>
        </p:txBody>
      </p:sp>
      <p:sp>
        <p:nvSpPr>
          <p:cNvPr id="8" name="TextBox 7"/>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82613"/>
            <a:ext cx="8358188" cy="36385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000000"/>
                </a:solidFill>
              </a:rPr>
              <a:t>הדברה היא פגיעה במזיקים</a:t>
            </a:r>
            <a:r>
              <a:rPr lang="he-IL" dirty="0">
                <a:solidFill>
                  <a:prstClr val="black"/>
                </a:solidFill>
              </a:rPr>
              <a:t> לחקלאות כגון: </a:t>
            </a:r>
            <a:r>
              <a:rPr lang="he-IL" dirty="0">
                <a:solidFill>
                  <a:srgbClr val="000000"/>
                </a:solidFill>
              </a:rPr>
              <a:t>צמחים, פטריות ובעלי חיים.</a:t>
            </a:r>
          </a:p>
          <a:p>
            <a:pPr lvl="0" algn="ctr" eaLnBrk="1" hangingPunct="1">
              <a:defRPr/>
            </a:pPr>
            <a:r>
              <a:rPr lang="he-IL" u="sng" dirty="0">
                <a:solidFill>
                  <a:prstClr val="black"/>
                </a:solidFill>
              </a:rPr>
              <a:t>יש </a:t>
            </a:r>
            <a:r>
              <a:rPr lang="he-IL" u="sng" dirty="0">
                <a:solidFill>
                  <a:srgbClr val="000000"/>
                </a:solidFill>
              </a:rPr>
              <a:t>שתי שיטות הדברה עיקריות</a:t>
            </a:r>
            <a:r>
              <a:rPr lang="he-IL" dirty="0">
                <a:solidFill>
                  <a:srgbClr val="000000"/>
                </a:solidFill>
              </a:rPr>
              <a:t>:</a:t>
            </a:r>
          </a:p>
          <a:p>
            <a:pPr lvl="0" eaLnBrk="1" hangingPunct="1">
              <a:defRPr/>
            </a:pPr>
            <a:endParaRPr lang="he-IL" dirty="0">
              <a:solidFill>
                <a:srgbClr val="000000"/>
              </a:solidFill>
            </a:endParaRPr>
          </a:p>
          <a:p>
            <a:pPr eaLnBrk="1" hangingPunct="1">
              <a:defRPr/>
            </a:pPr>
            <a:r>
              <a:rPr lang="he-IL" b="1" dirty="0">
                <a:solidFill>
                  <a:srgbClr val="FF6600"/>
                </a:solidFill>
              </a:rPr>
              <a:t>הדברה כימית </a:t>
            </a:r>
            <a:endParaRPr lang="he-IL" dirty="0">
              <a:solidFill>
                <a:srgbClr val="000000"/>
              </a:solidFill>
            </a:endParaRPr>
          </a:p>
          <a:p>
            <a:pPr eaLnBrk="1" hangingPunct="1">
              <a:defRPr/>
            </a:pPr>
            <a:r>
              <a:rPr lang="he-IL" dirty="0">
                <a:solidFill>
                  <a:srgbClr val="000000"/>
                </a:solidFill>
              </a:rPr>
              <a:t>פגיעה במזיקים </a:t>
            </a:r>
            <a:r>
              <a:rPr lang="he-IL" dirty="0">
                <a:solidFill>
                  <a:prstClr val="black"/>
                </a:solidFill>
              </a:rPr>
              <a:t>בעזרת </a:t>
            </a:r>
            <a:r>
              <a:rPr lang="he-IL" dirty="0">
                <a:solidFill>
                  <a:srgbClr val="000000"/>
                </a:solidFill>
              </a:rPr>
              <a:t>חומר כימי, </a:t>
            </a:r>
          </a:p>
          <a:p>
            <a:pPr eaLnBrk="1" hangingPunct="1">
              <a:defRPr/>
            </a:pPr>
            <a:r>
              <a:rPr lang="he-IL" dirty="0">
                <a:solidFill>
                  <a:srgbClr val="000000"/>
                </a:solidFill>
              </a:rPr>
              <a:t>שהיא השיטה הנפוצה ביותר.</a:t>
            </a:r>
          </a:p>
          <a:p>
            <a:pPr eaLnBrk="1" hangingPunct="1">
              <a:defRPr/>
            </a:pPr>
            <a:endParaRPr lang="he-IL" dirty="0">
              <a:solidFill>
                <a:srgbClr val="000000"/>
              </a:solidFill>
            </a:endParaRPr>
          </a:p>
          <a:p>
            <a:pPr eaLnBrk="1" hangingPunct="1">
              <a:defRPr/>
            </a:pPr>
            <a:endParaRPr lang="he-IL" b="1" dirty="0">
              <a:solidFill>
                <a:srgbClr val="FF6600"/>
              </a:solidFill>
            </a:endParaRPr>
          </a:p>
          <a:p>
            <a:pPr eaLnBrk="1" hangingPunct="1">
              <a:defRPr/>
            </a:pPr>
            <a:r>
              <a:rPr lang="he-IL" b="1" dirty="0">
                <a:solidFill>
                  <a:srgbClr val="FF6600"/>
                </a:solidFill>
              </a:rPr>
              <a:t>הדברה ביולוגית </a:t>
            </a:r>
          </a:p>
          <a:p>
            <a:pPr eaLnBrk="1" hangingPunct="1">
              <a:defRPr/>
            </a:pPr>
            <a:r>
              <a:rPr lang="he-IL" dirty="0">
                <a:solidFill>
                  <a:prstClr val="black"/>
                </a:solidFill>
              </a:rPr>
              <a:t>הדברת המזיקים בעזרת אויב טבעי שלהם, שהוא טפיל של האורגניזם המזיק (או גורם לו מחלה), טורף שלו או מתחרה שלו.</a:t>
            </a:r>
          </a:p>
          <a:p>
            <a:pPr eaLnBrk="1" hangingPunct="1">
              <a:defRPr/>
            </a:pPr>
            <a:r>
              <a:rPr lang="he-IL" dirty="0">
                <a:solidFill>
                  <a:prstClr val="black"/>
                </a:solidFill>
              </a:rPr>
              <a:t> דוגמאות:</a:t>
            </a:r>
          </a:p>
          <a:p>
            <a:pPr eaLnBrk="1" hangingPunct="1">
              <a:defRPr/>
            </a:pPr>
            <a:endParaRPr lang="he-IL" dirty="0">
              <a:solidFill>
                <a:prstClr val="black"/>
              </a:solidFill>
            </a:endParaRPr>
          </a:p>
          <a:p>
            <a:pPr eaLnBrk="1" hangingPunct="1">
              <a:defRPr/>
            </a:pPr>
            <a:endParaRPr lang="he-IL" u="sng" dirty="0">
              <a:solidFill>
                <a:srgbClr val="FF6600"/>
              </a:solidFill>
            </a:endParaRPr>
          </a:p>
          <a:p>
            <a:pPr eaLnBrk="1" hangingPunct="1">
              <a:defRPr/>
            </a:pPr>
            <a:endParaRPr lang="he-IL" u="sng" dirty="0">
              <a:solidFill>
                <a:srgbClr val="FF6600"/>
              </a:solidFill>
            </a:endParaRPr>
          </a:p>
          <a:p>
            <a:pPr eaLnBrk="1" hangingPunct="1">
              <a:defRPr/>
            </a:pPr>
            <a:endParaRPr lang="he-IL" u="sng" dirty="0">
              <a:solidFill>
                <a:srgbClr val="FF6600"/>
              </a:solidFill>
            </a:endParaRPr>
          </a:p>
          <a:p>
            <a:pPr eaLnBrk="1" hangingPunct="1">
              <a:defRPr/>
            </a:pPr>
            <a:endParaRPr lang="he-IL" u="sng" dirty="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a:solidFill>
                  <a:srgbClr val="FF6600"/>
                </a:solidFill>
              </a:rPr>
              <a:t>הדברה כימית והדברה ביולוגית</a:t>
            </a:r>
            <a:endParaRPr lang="he-IL" sz="1800" dirty="0">
              <a:solidFill>
                <a:srgbClr val="FF6600"/>
              </a:solidFill>
            </a:endParaRPr>
          </a:p>
        </p:txBody>
      </p:sp>
      <p:pic>
        <p:nvPicPr>
          <p:cNvPr id="123910" name="תמונה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413" y="1218133"/>
            <a:ext cx="12747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2" name="קבוצה 4"/>
          <p:cNvGrpSpPr>
            <a:grpSpLocks/>
          </p:cNvGrpSpPr>
          <p:nvPr/>
        </p:nvGrpSpPr>
        <p:grpSpPr bwMode="auto">
          <a:xfrm>
            <a:off x="539750" y="3551832"/>
            <a:ext cx="8313465" cy="2757488"/>
            <a:chOff x="194374" y="3855454"/>
            <a:chExt cx="8312199" cy="2757954"/>
          </a:xfrm>
        </p:grpSpPr>
        <p:grpSp>
          <p:nvGrpSpPr>
            <p:cNvPr id="123914" name="קבוצה 2"/>
            <p:cNvGrpSpPr>
              <a:grpSpLocks/>
            </p:cNvGrpSpPr>
            <p:nvPr/>
          </p:nvGrpSpPr>
          <p:grpSpPr bwMode="auto">
            <a:xfrm>
              <a:off x="672976" y="3855454"/>
              <a:ext cx="7833597" cy="2757954"/>
              <a:chOff x="695943" y="4077363"/>
              <a:chExt cx="7833597" cy="2757954"/>
            </a:xfrm>
          </p:grpSpPr>
          <p:grpSp>
            <p:nvGrpSpPr>
              <p:cNvPr id="123918" name="קבוצה 8"/>
              <p:cNvGrpSpPr>
                <a:grpSpLocks/>
              </p:cNvGrpSpPr>
              <p:nvPr/>
            </p:nvGrpSpPr>
            <p:grpSpPr bwMode="auto">
              <a:xfrm>
                <a:off x="5358306" y="6020526"/>
                <a:ext cx="3171234" cy="814791"/>
                <a:chOff x="5358306" y="6020526"/>
                <a:chExt cx="3171234" cy="814791"/>
              </a:xfrm>
            </p:grpSpPr>
            <p:sp>
              <p:nvSpPr>
                <p:cNvPr id="123924" name="TextBox 8"/>
                <p:cNvSpPr txBox="1">
                  <a:spLocks noChangeArrowheads="1"/>
                </p:cNvSpPr>
                <p:nvPr/>
              </p:nvSpPr>
              <p:spPr bwMode="auto">
                <a:xfrm>
                  <a:off x="5616921" y="6251018"/>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בזבוב טורף להדברת </a:t>
                  </a:r>
                </a:p>
                <a:p>
                  <a:pPr algn="ctr">
                    <a:defRPr/>
                  </a:pPr>
                  <a:r>
                    <a:rPr lang="he-IL" sz="1600" dirty="0">
                      <a:solidFill>
                        <a:prstClr val="black"/>
                      </a:solidFill>
                    </a:rPr>
                    <a:t>זבובים המזיקים לחקלאות</a:t>
                  </a:r>
                </a:p>
              </p:txBody>
            </p:sp>
            <p:sp>
              <p:nvSpPr>
                <p:cNvPr id="123925" name="מלבן 1"/>
                <p:cNvSpPr>
                  <a:spLocks noChangeArrowheads="1"/>
                </p:cNvSpPr>
                <p:nvPr/>
              </p:nvSpPr>
              <p:spPr bwMode="auto">
                <a:xfrm>
                  <a:off x="5358306" y="6020526"/>
                  <a:ext cx="291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Matthijs Wetterauw </a:t>
                  </a:r>
                  <a:endParaRPr lang="he-IL" sz="1200" dirty="0">
                    <a:solidFill>
                      <a:prstClr val="black"/>
                    </a:solidFill>
                  </a:endParaRPr>
                </a:p>
              </p:txBody>
            </p:sp>
          </p:grpSp>
          <p:grpSp>
            <p:nvGrpSpPr>
              <p:cNvPr id="123919" name="קבוצה 8"/>
              <p:cNvGrpSpPr>
                <a:grpSpLocks/>
              </p:cNvGrpSpPr>
              <p:nvPr/>
            </p:nvGrpSpPr>
            <p:grpSpPr bwMode="auto">
              <a:xfrm>
                <a:off x="695943" y="4077363"/>
                <a:ext cx="1842696" cy="2193355"/>
                <a:chOff x="3992482" y="3462310"/>
                <a:chExt cx="1842696" cy="2193355"/>
              </a:xfrm>
            </p:grpSpPr>
            <p:pic>
              <p:nvPicPr>
                <p:cNvPr id="1239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642" y="3462310"/>
                  <a:ext cx="1738536" cy="19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3" name="מלבן 1"/>
                <p:cNvSpPr>
                  <a:spLocks noChangeArrowheads="1"/>
                </p:cNvSpPr>
                <p:nvPr/>
              </p:nvSpPr>
              <p:spPr bwMode="auto">
                <a:xfrm>
                  <a:off x="3992482" y="5350865"/>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200" dirty="0">
                      <a:solidFill>
                        <a:prstClr val="black"/>
                      </a:solidFill>
                      <a:latin typeface="Calibri" pitchFamily="34" charset="0"/>
                    </a:rPr>
                    <a:t>אוריה שחק ©</a:t>
                  </a:r>
                  <a:endParaRPr lang="en-US" sz="1200" dirty="0">
                    <a:solidFill>
                      <a:prstClr val="black"/>
                    </a:solidFill>
                    <a:latin typeface="Calibri" pitchFamily="34" charset="0"/>
                  </a:endParaRPr>
                </a:p>
              </p:txBody>
            </p:sp>
          </p:grpSp>
          <p:sp>
            <p:nvSpPr>
              <p:cNvPr id="123920" name="מלבן 1"/>
              <p:cNvSpPr>
                <a:spLocks noChangeArrowheads="1"/>
              </p:cNvSpPr>
              <p:nvPr/>
            </p:nvSpPr>
            <p:spPr bwMode="auto">
              <a:xfrm>
                <a:off x="2895457" y="5940181"/>
                <a:ext cx="2563506" cy="3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Joseph Calev</a:t>
                </a:r>
                <a:r>
                  <a:rPr lang="en-US" dirty="0">
                    <a:solidFill>
                      <a:prstClr val="black"/>
                    </a:solidFill>
                  </a:rPr>
                  <a:t> </a:t>
                </a:r>
                <a:endParaRPr lang="he-IL" dirty="0">
                  <a:solidFill>
                    <a:prstClr val="black"/>
                  </a:solidFill>
                </a:endParaRPr>
              </a:p>
            </p:txBody>
          </p:sp>
          <p:sp>
            <p:nvSpPr>
              <p:cNvPr id="123921" name="מלבן 1"/>
              <p:cNvSpPr>
                <a:spLocks noChangeArrowheads="1"/>
              </p:cNvSpPr>
              <p:nvPr/>
            </p:nvSpPr>
            <p:spPr bwMode="auto">
              <a:xfrm>
                <a:off x="2808716" y="6237995"/>
                <a:ext cx="289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prstClr val="black"/>
                    </a:solidFill>
                  </a:rPr>
                  <a:t>     החיפושית מושית השבע </a:t>
                </a:r>
              </a:p>
              <a:p>
                <a:r>
                  <a:rPr lang="he-IL" sz="1600" dirty="0">
                    <a:solidFill>
                      <a:prstClr val="black"/>
                    </a:solidFill>
                  </a:rPr>
                  <a:t>(פרת משה רבנו) מדבירה כנימות</a:t>
                </a:r>
              </a:p>
            </p:txBody>
          </p:sp>
        </p:grpSp>
        <p:pic>
          <p:nvPicPr>
            <p:cNvPr id="123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957414"/>
              <a:ext cx="1914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5902" y="4366989"/>
              <a:ext cx="17430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TextBox 8"/>
            <p:cNvSpPr txBox="1">
              <a:spLocks noChangeArrowheads="1"/>
            </p:cNvSpPr>
            <p:nvPr/>
          </p:nvSpPr>
          <p:spPr bwMode="auto">
            <a:xfrm>
              <a:off x="194374" y="6016407"/>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בתנשמות להדברת מכרסמים</a:t>
              </a:r>
            </a:p>
          </p:txBody>
        </p:sp>
      </p:grpSp>
      <p:sp>
        <p:nvSpPr>
          <p:cNvPr id="23" name="מלבן 22"/>
          <p:cNvSpPr/>
          <p:nvPr/>
        </p:nvSpPr>
        <p:spPr>
          <a:xfrm>
            <a:off x="2123728" y="2446983"/>
            <a:ext cx="3548062" cy="261937"/>
          </a:xfrm>
          <a:prstGeom prst="rect">
            <a:avLst/>
          </a:prstGeom>
        </p:spPr>
        <p:txBody>
          <a:bodyPr>
            <a:spAutoFit/>
          </a:bodyPr>
          <a:lstStyle/>
          <a:p>
            <a:pPr>
              <a:spcAft>
                <a:spcPts val="0"/>
              </a:spcAft>
              <a:defRPr/>
            </a:pPr>
            <a:r>
              <a:rPr lang="en-US" sz="1050" dirty="0">
                <a:solidFill>
                  <a:prstClr val="black"/>
                </a:solidFill>
                <a:latin typeface="Times New Roman"/>
                <a:ea typeface="Times New Roman"/>
              </a:rPr>
              <a:t>AdmeLERT at </a:t>
            </a:r>
            <a:r>
              <a:rPr lang="en-US" sz="1050" u="sng" dirty="0">
                <a:solidFill>
                  <a:srgbClr val="0000FF"/>
                </a:solidFill>
                <a:latin typeface="Times New Roman"/>
                <a:ea typeface="Times New Roman"/>
                <a:hlinkClick r:id="rId6"/>
              </a:rPr>
              <a:t>Wikimedia commons</a:t>
            </a:r>
            <a:r>
              <a:rPr lang="en-US" sz="1050" dirty="0">
                <a:solidFill>
                  <a:prstClr val="black"/>
                </a:solidFill>
                <a:latin typeface="Times New Roman"/>
                <a:ea typeface="Times New Roman"/>
              </a:rPr>
              <a:t>. (</a:t>
            </a:r>
            <a:r>
              <a:rPr lang="en-US" sz="1050" u="sng" dirty="0">
                <a:solidFill>
                  <a:srgbClr val="0000FF"/>
                </a:solidFill>
                <a:latin typeface="Times New Roman"/>
                <a:ea typeface="Times New Roman"/>
                <a:hlinkClick r:id="rId7"/>
              </a:rPr>
              <a:t>CC BY-SA 3.0</a:t>
            </a:r>
            <a:r>
              <a:rPr lang="en-US" sz="1050" dirty="0">
                <a:solidFill>
                  <a:prstClr val="black"/>
                </a:solidFill>
                <a:latin typeface="Times New Roman"/>
                <a:ea typeface="Times New Roman"/>
              </a:rPr>
              <a:t>) </a:t>
            </a: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21018" y="6085165"/>
            <a:ext cx="9021886" cy="584775"/>
          </a:xfrm>
          <a:prstGeom prst="rect">
            <a:avLst/>
          </a:prstGeom>
        </p:spPr>
        <p:txBody>
          <a:bodyPr wrap="square">
            <a:spAutoFit/>
          </a:bodyPr>
          <a:lstStyle/>
          <a:p>
            <a:pPr lvl="0">
              <a:defRPr/>
            </a:pPr>
            <a:endParaRPr lang="he-IL" sz="1600" dirty="0">
              <a:solidFill>
                <a:prstClr val="black"/>
              </a:solidFill>
            </a:endParaRPr>
          </a:p>
          <a:p>
            <a:pPr lvl="0">
              <a:defRPr/>
            </a:pPr>
            <a:r>
              <a:rPr lang="he-IL" sz="1600" dirty="0">
                <a:solidFill>
                  <a:prstClr val="black"/>
                </a:solidFill>
              </a:rPr>
              <a:t>* </a:t>
            </a:r>
            <a:r>
              <a:rPr lang="he-IL" sz="1400" dirty="0">
                <a:solidFill>
                  <a:prstClr val="black"/>
                </a:solidFill>
              </a:rPr>
              <a:t>מאמר על הדברה ביולוגית בספרייה הווירטואלית של מט"ח    </a:t>
            </a:r>
            <a:r>
              <a:rPr lang="en-US" sz="1400" dirty="0">
                <a:solidFill>
                  <a:prstClr val="black"/>
                </a:solidFill>
                <a:hlinkClick r:id="rId8"/>
              </a:rPr>
              <a:t>http://lib.cet.ac.il/pages/item.asp?item=4071</a:t>
            </a:r>
            <a:endParaRPr lang="he-IL" sz="1400" dirty="0">
              <a:solidFill>
                <a:prstClr val="black"/>
              </a:solidFill>
            </a:endParaRPr>
          </a:p>
        </p:txBody>
      </p:sp>
      <p:sp>
        <p:nvSpPr>
          <p:cNvPr id="25" name="Rectangle 3"/>
          <p:cNvSpPr/>
          <p:nvPr/>
        </p:nvSpPr>
        <p:spPr>
          <a:xfrm>
            <a:off x="374650" y="2708920"/>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98665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170539-B462-4EBA-BA30-1F4D67A4A9E7}" type="slidenum">
              <a:rPr lang="he-IL" smtClean="0"/>
              <a:pPr fontAlgn="base">
                <a:spcBef>
                  <a:spcPct val="0"/>
                </a:spcBef>
                <a:spcAft>
                  <a:spcPct val="0"/>
                </a:spcAft>
                <a:defRPr/>
              </a:pPr>
              <a:t>19</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12</a:t>
            </a:r>
            <a:endParaRPr lang="he-IL" sz="1800" dirty="0"/>
          </a:p>
        </p:txBody>
      </p:sp>
      <p:sp>
        <p:nvSpPr>
          <p:cNvPr id="7" name="TextBox 6"/>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כותרת 8"/>
          <p:cNvSpPr>
            <a:spLocks noGrp="1"/>
          </p:cNvSpPr>
          <p:nvPr>
            <p:ph type="title" idx="4294967295"/>
          </p:nvPr>
        </p:nvSpPr>
        <p:spPr bwMode="auto">
          <a:xfrm>
            <a:off x="358775" y="31750"/>
            <a:ext cx="8229600" cy="439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a:solidFill>
                  <a:srgbClr val="FF6600"/>
                </a:solidFill>
              </a:rPr>
              <a:t>האדם מתערב בתהליכי הרבייה במשק החקלאי לתועלתו</a:t>
            </a:r>
          </a:p>
        </p:txBody>
      </p:sp>
      <p:sp>
        <p:nvSpPr>
          <p:cNvPr id="125956" name="TextBox 41"/>
          <p:cNvSpPr txBox="1">
            <a:spLocks noChangeArrowheads="1"/>
          </p:cNvSpPr>
          <p:nvPr/>
        </p:nvSpPr>
        <p:spPr bwMode="auto">
          <a:xfrm>
            <a:off x="468313" y="561454"/>
            <a:ext cx="7997825" cy="92333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he-IL" kern="0" dirty="0">
                <a:solidFill>
                  <a:prstClr val="black"/>
                </a:solidFill>
                <a:latin typeface="Arial" pitchFamily="34" charset="0"/>
              </a:rPr>
              <a:t>בימינו, כשבעה מיליארד בני אדם חיים על פני כדור הארץ. </a:t>
            </a:r>
            <a:r>
              <a:rPr lang="he-IL" dirty="0">
                <a:solidFill>
                  <a:srgbClr val="000000"/>
                </a:solidFill>
                <a:latin typeface="Arial" pitchFamily="34" charset="0"/>
              </a:rPr>
              <a:t>המזון הדרוש למחייתם (ומוצרים נוספים כגון כותנה)</a:t>
            </a:r>
            <a:r>
              <a:rPr lang="he-IL" dirty="0">
                <a:solidFill>
                  <a:prstClr val="black"/>
                </a:solidFill>
                <a:latin typeface="Arial" pitchFamily="34" charset="0"/>
              </a:rPr>
              <a:t> הוא תוצר המערכות החקלאיות: שדות ירק ותבואות, מטעים, רפתות לחלב ולבשר, ברֵכות דגים ולולי תרנגולות</a:t>
            </a:r>
            <a:r>
              <a:rPr lang="he-IL" dirty="0">
                <a:solidFill>
                  <a:srgbClr val="000000"/>
                </a:solidFill>
                <a:latin typeface="Arial" pitchFamily="34" charset="0"/>
              </a:rPr>
              <a:t>. </a:t>
            </a:r>
          </a:p>
        </p:txBody>
      </p:sp>
      <p:sp>
        <p:nvSpPr>
          <p:cNvPr id="125957"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DE42A9A1-F8FA-433F-A785-9857E83CA59E}" type="slidenum">
              <a:rPr lang="he-IL" sz="1200">
                <a:solidFill>
                  <a:srgbClr val="BFBFBF"/>
                </a:solidFill>
                <a:latin typeface="Arial" pitchFamily="34" charset="0"/>
              </a:rPr>
              <a:pPr algn="l" eaLnBrk="1" hangingPunct="1"/>
              <a:t>2</a:t>
            </a:fld>
            <a:endParaRPr lang="he-IL" sz="1200" dirty="0">
              <a:solidFill>
                <a:srgbClr val="BFBFBF"/>
              </a:solidFill>
              <a:latin typeface="Arial" pitchFamily="34" charset="0"/>
            </a:endParaRPr>
          </a:p>
        </p:txBody>
      </p:sp>
      <p:grpSp>
        <p:nvGrpSpPr>
          <p:cNvPr id="2" name="קבוצה 1"/>
          <p:cNvGrpSpPr/>
          <p:nvPr/>
        </p:nvGrpSpPr>
        <p:grpSpPr>
          <a:xfrm>
            <a:off x="412750" y="1619938"/>
            <a:ext cx="8343900" cy="5121430"/>
            <a:chOff x="412750" y="1406525"/>
            <a:chExt cx="8343900" cy="5121430"/>
          </a:xfrm>
        </p:grpSpPr>
        <p:sp>
          <p:nvSpPr>
            <p:cNvPr id="125958"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595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2708275"/>
              <a:ext cx="3641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222750"/>
              <a:ext cx="28162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13" y="1406525"/>
              <a:ext cx="278765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2" name="מלבן 1"/>
            <p:cNvSpPr>
              <a:spLocks noChangeArrowheads="1"/>
            </p:cNvSpPr>
            <p:nvPr/>
          </p:nvSpPr>
          <p:spPr bwMode="auto">
            <a:xfrm>
              <a:off x="628650" y="2797175"/>
              <a:ext cx="866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ד"ר נורית קינן</a:t>
              </a:r>
            </a:p>
          </p:txBody>
        </p:sp>
        <p:sp>
          <p:nvSpPr>
            <p:cNvPr id="125963" name="מלבן 1"/>
            <p:cNvSpPr>
              <a:spLocks noChangeArrowheads="1"/>
            </p:cNvSpPr>
            <p:nvPr/>
          </p:nvSpPr>
          <p:spPr bwMode="auto">
            <a:xfrm>
              <a:off x="5126038" y="4957763"/>
              <a:ext cx="814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ענת קמינסקי</a:t>
              </a:r>
            </a:p>
          </p:txBody>
        </p:sp>
        <p:sp>
          <p:nvSpPr>
            <p:cNvPr id="125964" name="מלבן 1"/>
            <p:cNvSpPr>
              <a:spLocks noChangeArrowheads="1"/>
            </p:cNvSpPr>
            <p:nvPr/>
          </p:nvSpPr>
          <p:spPr bwMode="auto">
            <a:xfrm>
              <a:off x="5904070" y="6269038"/>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pic>
          <p:nvPicPr>
            <p:cNvPr id="125965" name="תמונה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0113" y="1406525"/>
              <a:ext cx="2562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6" name="מלבן 1"/>
            <p:cNvSpPr>
              <a:spLocks noChangeArrowheads="1"/>
            </p:cNvSpPr>
            <p:nvPr/>
          </p:nvSpPr>
          <p:spPr bwMode="auto">
            <a:xfrm>
              <a:off x="6288088" y="3289300"/>
              <a:ext cx="60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אורה בר</a:t>
              </a:r>
            </a:p>
          </p:txBody>
        </p:sp>
        <p:pic>
          <p:nvPicPr>
            <p:cNvPr id="12596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800" y="4246563"/>
              <a:ext cx="2874963"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8" name="מלבן 17"/>
            <p:cNvSpPr>
              <a:spLocks noChangeArrowheads="1"/>
            </p:cNvSpPr>
            <p:nvPr/>
          </p:nvSpPr>
          <p:spPr bwMode="auto">
            <a:xfrm>
              <a:off x="412750" y="6237288"/>
              <a:ext cx="2703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Calibri" pitchFamily="34" charset="0"/>
                  <a:cs typeface="Calibri" pitchFamily="34" charset="0"/>
                </a:rPr>
                <a:t>©USDA photo </a:t>
              </a:r>
              <a:r>
                <a:rPr lang="en-US" sz="800" dirty="0">
                  <a:solidFill>
                    <a:prstClr val="black"/>
                  </a:solidFill>
                  <a:latin typeface="Verdana" pitchFamily="34" charset="0"/>
                  <a:cs typeface="Calibri" pitchFamily="34" charset="0"/>
                </a:rPr>
                <a:t>Keith Weller.</a:t>
              </a:r>
              <a:r>
                <a:rPr lang="en-US" sz="800" dirty="0">
                  <a:solidFill>
                    <a:prstClr val="black"/>
                  </a:solidFill>
                  <a:latin typeface="Calibri" pitchFamily="34" charset="0"/>
                  <a:cs typeface="Calibri" pitchFamily="34" charset="0"/>
                </a:rPr>
                <a:t> Image Number </a:t>
              </a:r>
              <a:r>
                <a:rPr lang="en-US" sz="800" dirty="0">
                  <a:solidFill>
                    <a:prstClr val="black"/>
                  </a:solidFill>
                  <a:latin typeface="Verdana" pitchFamily="34" charset="0"/>
                  <a:cs typeface="Calibri" pitchFamily="34" charset="0"/>
                </a:rPr>
                <a:t>K5176-3</a:t>
              </a:r>
              <a:endParaRPr lang="he-IL" sz="800" dirty="0">
                <a:solidFill>
                  <a:prstClr val="black"/>
                </a:solidFill>
                <a:latin typeface="Times New Roman" pitchFamily="18" charset="0"/>
              </a:endParaRPr>
            </a:p>
          </p:txBody>
        </p:sp>
      </p:gr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71580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2B5C8F8-12A8-472E-BF01-DD3DED0EACAA}" type="slidenum">
              <a:rPr lang="he-IL" smtClean="0"/>
              <a:pPr fontAlgn="base">
                <a:spcBef>
                  <a:spcPct val="0"/>
                </a:spcBef>
                <a:spcAft>
                  <a:spcPct val="0"/>
                </a:spcAft>
                <a:defRPr/>
              </a:pPr>
              <a:t>20</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Rectangle 12"/>
          <p:cNvSpPr/>
          <p:nvPr/>
        </p:nvSpPr>
        <p:spPr>
          <a:xfrm>
            <a:off x="428625" y="1484313"/>
            <a:ext cx="8215313" cy="8651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כן, </a:t>
            </a:r>
            <a:r>
              <a:rPr lang="he-IL" kern="0" dirty="0">
                <a:latin typeface="Arial"/>
                <a:cs typeface="Arial"/>
              </a:rPr>
              <a:t>ברוב</a:t>
            </a:r>
            <a:r>
              <a:rPr lang="he-IL" kern="0" dirty="0">
                <a:solidFill>
                  <a:sysClr val="windowText" lastClr="000000"/>
                </a:solidFill>
                <a:latin typeface="Arial"/>
                <a:cs typeface="Arial"/>
              </a:rPr>
              <a:t> הבתים משתמשים בתרסיסים נגד מקקים ונמלים או מזמינים חברת הדברה כימית. </a:t>
            </a:r>
          </a:p>
        </p:txBody>
      </p:sp>
      <p:pic>
        <p:nvPicPr>
          <p:cNvPr id="6759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13" y="2571750"/>
            <a:ext cx="14335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3D8461-2369-42C2-96BF-8B5AB99B3538}" type="slidenum">
              <a:rPr lang="he-IL" smtClean="0"/>
              <a:pPr fontAlgn="base">
                <a:spcBef>
                  <a:spcPct val="0"/>
                </a:spcBef>
                <a:spcAft>
                  <a:spcPct val="0"/>
                </a:spcAft>
                <a:defRPr/>
              </a:pPr>
              <a:t>21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13: נזקי ההדברה הכימית</a:t>
            </a:r>
            <a:endParaRPr lang="he-IL" sz="1800" dirty="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b="1" u="sng" dirty="0">
                <a:solidFill>
                  <a:schemeClr val="accent6">
                    <a:lumMod val="90000"/>
                    <a:lumOff val="10000"/>
                  </a:schemeClr>
                </a:solidFill>
              </a:rPr>
              <a:t>נזקי ההדברה כימית</a:t>
            </a:r>
            <a:r>
              <a:rPr lang="he-IL" b="1" dirty="0">
                <a:solidFill>
                  <a:schemeClr val="accent6">
                    <a:lumMod val="90000"/>
                    <a:lumOff val="10000"/>
                  </a:schemeClr>
                </a:solidFill>
              </a:rPr>
              <a:t>:</a:t>
            </a:r>
          </a:p>
          <a:p>
            <a:pPr>
              <a:defRPr/>
            </a:pPr>
            <a:r>
              <a:rPr lang="he-IL" b="1" dirty="0">
                <a:solidFill>
                  <a:schemeClr val="accent6">
                    <a:lumMod val="90000"/>
                    <a:lumOff val="10000"/>
                  </a:schemeClr>
                </a:solidFill>
              </a:rPr>
              <a:t> 1. גרימת מחלות ונזקים לבריאותם של אלו שנחשפו לחומרי ההדברה.</a:t>
            </a:r>
          </a:p>
          <a:p>
            <a:pPr>
              <a:defRPr/>
            </a:pPr>
            <a:r>
              <a:rPr lang="he-IL" b="1" dirty="0">
                <a:solidFill>
                  <a:schemeClr val="accent6">
                    <a:lumMod val="90000"/>
                    <a:lumOff val="10000"/>
                  </a:schemeClr>
                </a:solidFill>
              </a:rPr>
              <a:t> 2. פגיעה ישירה באורגניזמים שאינם מזיקים פוגעת קשות במאזן הטבעי ובשרשרת המזון.</a:t>
            </a:r>
          </a:p>
          <a:p>
            <a:pPr>
              <a:defRPr/>
            </a:pPr>
            <a:r>
              <a:rPr lang="he-IL" b="1" dirty="0">
                <a:solidFill>
                  <a:schemeClr val="accent6">
                    <a:lumMod val="90000"/>
                    <a:lumOff val="10000"/>
                  </a:schemeClr>
                </a:solidFill>
              </a:rPr>
              <a:t>3. </a:t>
            </a:r>
            <a:r>
              <a:rPr lang="he-IL" b="1" u="sng" dirty="0">
                <a:solidFill>
                  <a:schemeClr val="accent6">
                    <a:lumMod val="90000"/>
                    <a:lumOff val="10000"/>
                  </a:schemeClr>
                </a:solidFill>
              </a:rPr>
              <a:t>הרעלה משנית </a:t>
            </a:r>
            <a:r>
              <a:rPr lang="he-IL" b="1" dirty="0">
                <a:solidFill>
                  <a:schemeClr val="accent6">
                    <a:lumMod val="90000"/>
                    <a:lumOff val="10000"/>
                  </a:schemeClr>
                </a:solidFill>
              </a:rPr>
              <a:t>: הרעלה של בעלי חיים שטרפו בעלי חיים שנפגעו מחומרי ההדברה.</a:t>
            </a:r>
          </a:p>
          <a:p>
            <a:pPr>
              <a:defRPr/>
            </a:pPr>
            <a:r>
              <a:rPr lang="he-IL" b="1" dirty="0">
                <a:solidFill>
                  <a:schemeClr val="accent6">
                    <a:lumMod val="90000"/>
                    <a:lumOff val="10000"/>
                  </a:schemeClr>
                </a:solidFill>
              </a:rPr>
              <a:t>4. התפתחות אוכלוסיות מזיקים עמידות עקב חשיפה חוזרת ונשנית לחומרי ההדברה.</a:t>
            </a:r>
          </a:p>
          <a:p>
            <a:pPr>
              <a:defRPr/>
            </a:pPr>
            <a:r>
              <a:rPr lang="he-IL" b="1" dirty="0">
                <a:solidFill>
                  <a:schemeClr val="accent6">
                    <a:lumMod val="90000"/>
                    <a:lumOff val="10000"/>
                  </a:schemeClr>
                </a:solidFill>
              </a:rPr>
              <a:t>5. חומרי ההדברה עמידים מאוד, אינם מתפרקים בקלות ומצטברים בטבע על צמחים, </a:t>
            </a:r>
          </a:p>
          <a:p>
            <a:pPr>
              <a:defRPr/>
            </a:pPr>
            <a:r>
              <a:rPr lang="he-IL" b="1" dirty="0">
                <a:solidFill>
                  <a:schemeClr val="accent6">
                    <a:lumMod val="90000"/>
                    <a:lumOff val="10000"/>
                  </a:schemeClr>
                </a:solidFill>
              </a:rPr>
              <a:t>    באדמה ובמקורות מים.</a:t>
            </a:r>
          </a:p>
          <a:p>
            <a:pPr>
              <a:defRPr/>
            </a:pPr>
            <a:endParaRPr lang="he-IL" b="1" dirty="0">
              <a:solidFill>
                <a:schemeClr val="accent6">
                  <a:lumMod val="90000"/>
                  <a:lumOff val="10000"/>
                </a:schemeClr>
              </a:solidFill>
            </a:endParaRPr>
          </a:p>
          <a:p>
            <a:pPr>
              <a:defRPr/>
            </a:pPr>
            <a:r>
              <a:rPr lang="he-IL" b="1" u="sng" dirty="0">
                <a:solidFill>
                  <a:srgbClr val="993300"/>
                </a:solidFill>
              </a:rPr>
              <a:t>להלן מידע על אירועים הממחישים נזקים שנגרמו עקב שימוש בחומרי הדברה.</a:t>
            </a:r>
          </a:p>
          <a:p>
            <a:pPr>
              <a:defRPr/>
            </a:pPr>
            <a:r>
              <a:rPr lang="he-IL" b="1" u="sng" dirty="0">
                <a:solidFill>
                  <a:srgbClr val="993300"/>
                </a:solidFill>
              </a:rPr>
              <a:t>התאימו בין האירוע ובין הנזק או הנזקים המתאימים לו מן הרשימה המופיעה למעלה</a:t>
            </a:r>
            <a:r>
              <a:rPr lang="he-IL" b="1" dirty="0">
                <a:solidFill>
                  <a:srgbClr val="993300"/>
                </a:solidFill>
              </a:rPr>
              <a:t>:</a:t>
            </a:r>
          </a:p>
          <a:p>
            <a:pPr>
              <a:defRPr/>
            </a:pPr>
            <a:endParaRPr lang="he-IL" sz="1000" b="1" dirty="0">
              <a:solidFill>
                <a:srgbClr val="993300"/>
              </a:solidFill>
            </a:endParaRPr>
          </a:p>
          <a:p>
            <a:pPr>
              <a:defRPr/>
            </a:pPr>
            <a:r>
              <a:rPr lang="he-IL" b="1" dirty="0">
                <a:solidFill>
                  <a:srgbClr val="993300"/>
                </a:solidFill>
              </a:rPr>
              <a:t>א. עופות דורסים ותנים מתו עקב אכילת עכברים שהורעלו בחומרי הדברה. </a:t>
            </a:r>
          </a:p>
          <a:p>
            <a:pPr>
              <a:defRPr/>
            </a:pPr>
            <a:endParaRPr lang="he-IL" sz="1000" b="1" dirty="0">
              <a:solidFill>
                <a:srgbClr val="993300"/>
              </a:solidFill>
            </a:endParaRPr>
          </a:p>
          <a:p>
            <a:pPr>
              <a:defRPr/>
            </a:pPr>
            <a:r>
              <a:rPr lang="he-IL" b="1" dirty="0">
                <a:solidFill>
                  <a:srgbClr val="993300"/>
                </a:solidFill>
              </a:rPr>
              <a:t>ב. בעבר, בכל העולם השתמשו הרבה מאוד בחומר הדברה נגד חרקים (כגון יתושים שמעבירים מלריה וכינים) הנקרא </a:t>
            </a:r>
            <a:r>
              <a:rPr lang="en-US" b="1" dirty="0">
                <a:solidFill>
                  <a:srgbClr val="993300"/>
                </a:solidFill>
              </a:rPr>
              <a:t>DDT</a:t>
            </a:r>
            <a:r>
              <a:rPr lang="he-IL" b="1" dirty="0">
                <a:solidFill>
                  <a:srgbClr val="993300"/>
                </a:solidFill>
              </a:rPr>
              <a:t>. בישראל, בשנות החמישים של המאה הקודמת, נהגו לרסס עולים חדשים בחומר זה מיד עם הגיעם לארץ בשל מכת כינים. </a:t>
            </a:r>
          </a:p>
          <a:p>
            <a:pPr>
              <a:defRPr/>
            </a:pPr>
            <a:r>
              <a:rPr lang="he-IL" b="1" dirty="0">
                <a:solidFill>
                  <a:srgbClr val="993300"/>
                </a:solidFill>
              </a:rPr>
              <a:t>השימוש ב-</a:t>
            </a:r>
            <a:r>
              <a:rPr lang="en-US" b="1" dirty="0">
                <a:solidFill>
                  <a:srgbClr val="993300"/>
                </a:solidFill>
              </a:rPr>
              <a:t>DDT</a:t>
            </a:r>
            <a:r>
              <a:rPr lang="he-IL" b="1" dirty="0">
                <a:solidFill>
                  <a:srgbClr val="993300"/>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b="1" dirty="0">
                <a:solidFill>
                  <a:srgbClr val="993300"/>
                </a:solidFill>
              </a:rPr>
              <a:t>DDT</a:t>
            </a:r>
            <a:r>
              <a:rPr lang="he-IL" b="1" dirty="0">
                <a:solidFill>
                  <a:srgbClr val="993300"/>
                </a:solidFill>
              </a:rPr>
              <a:t> מזיק לבריאות האדם, ואף עלול לגרום סרטן.</a:t>
            </a:r>
          </a:p>
          <a:p>
            <a:pPr marL="285750" indent="-285750">
              <a:buFont typeface="Arial" pitchFamily="34" charset="0"/>
              <a:buChar char="•"/>
              <a:defRPr/>
            </a:pPr>
            <a:r>
              <a:rPr lang="en-US" b="1" dirty="0">
                <a:solidFill>
                  <a:srgbClr val="993300"/>
                </a:solidFill>
              </a:rPr>
              <a:t>DDT</a:t>
            </a:r>
            <a:r>
              <a:rPr lang="he-IL" b="1" dirty="0">
                <a:solidFill>
                  <a:srgbClr val="993300"/>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7FFA4B-BF28-4DC9-B317-33901872CC41}" type="slidenum">
              <a:rPr lang="he-IL" smtClean="0"/>
              <a:pPr fontAlgn="base">
                <a:spcBef>
                  <a:spcPct val="0"/>
                </a:spcBef>
                <a:spcAft>
                  <a:spcPct val="0"/>
                </a:spcAft>
                <a:defRPr/>
              </a:pPr>
              <a:t>22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b="1" u="sng" dirty="0">
                <a:solidFill>
                  <a:srgbClr val="1D4C72"/>
                </a:solidFill>
              </a:rPr>
              <a:t>נזקי ההדברה כימית</a:t>
            </a:r>
            <a:r>
              <a:rPr lang="he-IL" b="1" dirty="0">
                <a:solidFill>
                  <a:srgbClr val="1D4C72"/>
                </a:solidFill>
              </a:rPr>
              <a:t>:</a:t>
            </a:r>
          </a:p>
          <a:p>
            <a:pPr>
              <a:buFont typeface="+mj-lt"/>
              <a:buAutoNum type="arabicPeriod"/>
              <a:defRPr/>
            </a:pPr>
            <a:r>
              <a:rPr lang="he-IL" b="1" dirty="0">
                <a:solidFill>
                  <a:srgbClr val="1D4C72"/>
                </a:solidFill>
              </a:rPr>
              <a:t> גרימת מחלות ונזקים לבריאותם של אלו שנחשפו לחומרי ההדברה.</a:t>
            </a:r>
          </a:p>
          <a:p>
            <a:pPr>
              <a:buFont typeface="+mj-lt"/>
              <a:buAutoNum type="arabicPeriod"/>
              <a:defRPr/>
            </a:pPr>
            <a:r>
              <a:rPr lang="he-IL" b="1" dirty="0">
                <a:solidFill>
                  <a:srgbClr val="1D4C72"/>
                </a:solidFill>
              </a:rPr>
              <a:t> פגיעה ישירה באורגניזמים שאינם מזיקים פוגעת קשות במאזן הטבעי ובשרשרת המזון.</a:t>
            </a:r>
          </a:p>
          <a:p>
            <a:pPr>
              <a:defRPr/>
            </a:pPr>
            <a:r>
              <a:rPr lang="he-IL" b="1" dirty="0">
                <a:solidFill>
                  <a:srgbClr val="1D4C72"/>
                </a:solidFill>
              </a:rPr>
              <a:t>3. </a:t>
            </a:r>
            <a:r>
              <a:rPr lang="he-IL" b="1" u="sng" dirty="0">
                <a:solidFill>
                  <a:srgbClr val="1D4C72"/>
                </a:solidFill>
              </a:rPr>
              <a:t>הרעלה משנית </a:t>
            </a:r>
            <a:r>
              <a:rPr lang="he-IL" b="1" dirty="0">
                <a:solidFill>
                  <a:srgbClr val="1D4C72"/>
                </a:solidFill>
              </a:rPr>
              <a:t>: הרעלה של בעלי חיים שטרפו בעלי חיים שנפגעו מחומרי ההדברה.</a:t>
            </a:r>
          </a:p>
          <a:p>
            <a:pPr>
              <a:defRPr/>
            </a:pPr>
            <a:r>
              <a:rPr lang="he-IL" b="1" dirty="0">
                <a:solidFill>
                  <a:srgbClr val="1D4C72"/>
                </a:solidFill>
              </a:rPr>
              <a:t>4. התפתחות אוכלוסיות מזיקים עמידות עקב חשיפה חוזרת ונשנית לחומרי ההדברה.</a:t>
            </a:r>
          </a:p>
          <a:p>
            <a:pPr>
              <a:defRPr/>
            </a:pPr>
            <a:r>
              <a:rPr lang="he-IL" b="1" dirty="0">
                <a:solidFill>
                  <a:srgbClr val="1D4C72"/>
                </a:solidFill>
              </a:rPr>
              <a:t>5. חומרי ההדברה עמידים מאוד, אינם מתפרקים בקלות ומצטברים בטבע על צמחים, </a:t>
            </a:r>
          </a:p>
          <a:p>
            <a:pPr>
              <a:defRPr/>
            </a:pPr>
            <a:r>
              <a:rPr lang="he-IL" b="1" dirty="0">
                <a:solidFill>
                  <a:srgbClr val="1D4C72"/>
                </a:solidFill>
              </a:rPr>
              <a:t>    באדמה ובמקורות מים.</a:t>
            </a:r>
          </a:p>
          <a:p>
            <a:pPr>
              <a:defRPr/>
            </a:pPr>
            <a:endParaRPr lang="he-IL" b="1" dirty="0">
              <a:solidFill>
                <a:srgbClr val="1D4C72"/>
              </a:solidFill>
            </a:endParaRPr>
          </a:p>
          <a:p>
            <a:pPr>
              <a:defRPr/>
            </a:pPr>
            <a:r>
              <a:rPr lang="he-IL" b="1" u="sng" dirty="0">
                <a:solidFill>
                  <a:srgbClr val="1D4C72"/>
                </a:solidFill>
              </a:rPr>
              <a:t>להלן מידע על אירועים הממחישים נזקים שנגרמו עקב שימוש בחומרי הדברה.</a:t>
            </a:r>
          </a:p>
          <a:p>
            <a:pPr>
              <a:defRPr/>
            </a:pPr>
            <a:r>
              <a:rPr lang="he-IL" b="1" u="sng" dirty="0">
                <a:solidFill>
                  <a:srgbClr val="1D4C72"/>
                </a:solidFill>
              </a:rPr>
              <a:t>התאימו בין האירוע ובין הנזק או הנזקים המתאימים לו מן הרשימה המופיעה למעלה</a:t>
            </a:r>
            <a:r>
              <a:rPr lang="he-IL" b="1" dirty="0">
                <a:solidFill>
                  <a:srgbClr val="1D4C72"/>
                </a:solidFill>
              </a:rPr>
              <a:t>:</a:t>
            </a:r>
          </a:p>
          <a:p>
            <a:pPr>
              <a:defRPr/>
            </a:pPr>
            <a:endParaRPr lang="he-IL" sz="1000" b="1" dirty="0">
              <a:solidFill>
                <a:srgbClr val="1D4C72"/>
              </a:solidFill>
            </a:endParaRPr>
          </a:p>
          <a:p>
            <a:pPr>
              <a:defRPr/>
            </a:pPr>
            <a:r>
              <a:rPr lang="he-IL" b="1" dirty="0">
                <a:solidFill>
                  <a:srgbClr val="1D4C72"/>
                </a:solidFill>
              </a:rPr>
              <a:t>א. עופות דורסים ותנים מתו עקב אכילת עכברים שהורעלו בחומרי הדברה. 3</a:t>
            </a:r>
          </a:p>
          <a:p>
            <a:pPr>
              <a:defRPr/>
            </a:pPr>
            <a:endParaRPr lang="he-IL" sz="1000" b="1" dirty="0">
              <a:solidFill>
                <a:srgbClr val="1D4C72"/>
              </a:solidFill>
            </a:endParaRPr>
          </a:p>
          <a:p>
            <a:pPr>
              <a:defRPr/>
            </a:pPr>
            <a:r>
              <a:rPr lang="he-IL" b="1" dirty="0">
                <a:solidFill>
                  <a:srgbClr val="1D4C72"/>
                </a:solidFill>
              </a:rPr>
              <a:t>ב. בעבר, בכל העולם השתמשו הרבה מאוד בחומר הדברה נגד חרקים (כגון יתושים שמעבירים מלריה וכינים) הנקרא </a:t>
            </a:r>
            <a:r>
              <a:rPr lang="en-US" b="1" dirty="0">
                <a:solidFill>
                  <a:srgbClr val="1D4C72"/>
                </a:solidFill>
              </a:rPr>
              <a:t>DDT</a:t>
            </a:r>
            <a:r>
              <a:rPr lang="he-IL" b="1" dirty="0">
                <a:solidFill>
                  <a:srgbClr val="1D4C72"/>
                </a:solidFill>
              </a:rPr>
              <a:t>. בישראל, בשנות החמישים של המאה הקודמת, נהגו לרסס עולים חדשים בחומר זה מיד עם הגיעם לארץ בשל מכת כינים. </a:t>
            </a:r>
          </a:p>
          <a:p>
            <a:pPr>
              <a:defRPr/>
            </a:pPr>
            <a:r>
              <a:rPr lang="he-IL" b="1" dirty="0">
                <a:solidFill>
                  <a:srgbClr val="1D4C72"/>
                </a:solidFill>
              </a:rPr>
              <a:t>השימוש ב-</a:t>
            </a:r>
            <a:r>
              <a:rPr lang="en-US" b="1" dirty="0">
                <a:solidFill>
                  <a:srgbClr val="1D4C72"/>
                </a:solidFill>
              </a:rPr>
              <a:t>DDT</a:t>
            </a:r>
            <a:r>
              <a:rPr lang="he-IL" b="1" dirty="0">
                <a:solidFill>
                  <a:srgbClr val="1D4C7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b="1" dirty="0">
                <a:solidFill>
                  <a:srgbClr val="1D4C72"/>
                </a:solidFill>
              </a:rPr>
              <a:t>DDT</a:t>
            </a:r>
            <a:r>
              <a:rPr lang="he-IL" b="1" dirty="0">
                <a:solidFill>
                  <a:srgbClr val="1D4C72"/>
                </a:solidFill>
              </a:rPr>
              <a:t> מזיק לבריאות האדם, ואף עלול לגרום סרטן. 1</a:t>
            </a:r>
          </a:p>
          <a:p>
            <a:pPr marL="285750" indent="-285750">
              <a:buFont typeface="Arial" pitchFamily="34" charset="0"/>
              <a:buChar char="•"/>
              <a:defRPr/>
            </a:pPr>
            <a:r>
              <a:rPr lang="en-US" b="1" dirty="0">
                <a:solidFill>
                  <a:srgbClr val="1D4C72"/>
                </a:solidFill>
              </a:rPr>
              <a:t>DDT</a:t>
            </a:r>
            <a:r>
              <a:rPr lang="he-IL" b="1" dirty="0">
                <a:solidFill>
                  <a:srgbClr val="1D4C7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 2, 3, 4, 5</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55BDFF-D107-4BA7-9D90-BD06E3EA45C1}" type="slidenum">
              <a:rPr lang="he-IL" smtClean="0"/>
              <a:pPr fontAlgn="base">
                <a:spcBef>
                  <a:spcPct val="0"/>
                </a:spcBef>
                <a:spcAft>
                  <a:spcPct val="0"/>
                </a:spcAft>
                <a:defRPr/>
              </a:pPr>
              <a:t>23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סיפור הממחיש את השפעת ההדברה הכימית על המערכת האקולוגית</a:t>
            </a:r>
            <a:endParaRPr lang="he-IL" sz="1800" dirty="0"/>
          </a:p>
        </p:txBody>
      </p:sp>
      <p:sp>
        <p:nvSpPr>
          <p:cNvPr id="7" name="TextBox 6"/>
          <p:cNvSpPr txBox="1"/>
          <p:nvPr/>
        </p:nvSpPr>
        <p:spPr>
          <a:xfrm>
            <a:off x="285750" y="582836"/>
            <a:ext cx="8358188" cy="50784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t>הסיפור הבא ממחיש את הפגיעה של ההדברה הכימית במערכת האקולוגית</a:t>
            </a:r>
            <a:r>
              <a:rPr lang="he-IL" kern="0" dirty="0"/>
              <a:t>:</a:t>
            </a:r>
          </a:p>
          <a:p>
            <a:pPr fontAlgn="auto">
              <a:spcBef>
                <a:spcPts val="0"/>
              </a:spcBef>
              <a:spcAft>
                <a:spcPts val="0"/>
              </a:spcAft>
              <a:defRPr/>
            </a:pPr>
            <a:r>
              <a:rPr lang="he-IL" kern="0" dirty="0"/>
              <a:t>בשנות השישים של המאה הקודמת פרצה בארץ כלבת. החשד היה שהיא הועברה על ידי תנים, שאוכלוסייתם בארץ הייתה גדולה מאוד. משרד הבריאות פיזר באזורי התפוצה של התנים אפרוחים מורעלים, ועקב כך הייתה תמותה המונית של תנים. ואולם לא רק התנים מתו, אלא גם העופות הדורסים והנמיות. הנמיות הן האויב העיקרי של הצפעים. </a:t>
            </a:r>
          </a:p>
          <a:p>
            <a:pPr fontAlgn="auto">
              <a:spcBef>
                <a:spcPts val="0"/>
              </a:spcBef>
              <a:spcAft>
                <a:spcPts val="0"/>
              </a:spcAft>
              <a:defRPr/>
            </a:pPr>
            <a:endParaRPr lang="he-IL" kern="0" dirty="0"/>
          </a:p>
          <a:p>
            <a:pPr fontAlgn="auto">
              <a:spcBef>
                <a:spcPts val="0"/>
              </a:spcBef>
              <a:spcAft>
                <a:spcPts val="0"/>
              </a:spcAft>
              <a:defRPr/>
            </a:pPr>
            <a:r>
              <a:rPr lang="he-IL" kern="0" dirty="0"/>
              <a:t>בשנים שלפני הרעלת הנמיות, היו כמאה הכשות צפע בשנה. </a:t>
            </a:r>
          </a:p>
          <a:p>
            <a:pPr fontAlgn="auto">
              <a:spcBef>
                <a:spcPts val="0"/>
              </a:spcBef>
              <a:spcAft>
                <a:spcPts val="0"/>
              </a:spcAft>
              <a:defRPr/>
            </a:pPr>
            <a:r>
              <a:rPr lang="he-IL" kern="0" dirty="0"/>
              <a:t>בשנת 1964, שנת הרעלת הנמיות, נרשמו 229 הכשות.</a:t>
            </a:r>
          </a:p>
          <a:p>
            <a:pPr fontAlgn="auto">
              <a:spcBef>
                <a:spcPts val="0"/>
              </a:spcBef>
              <a:spcAft>
                <a:spcPts val="0"/>
              </a:spcAft>
              <a:defRPr/>
            </a:pPr>
            <a:r>
              <a:rPr lang="he-IL" kern="0" dirty="0"/>
              <a:t>בשנתיים לאחר מכן חלה עלייה תלולה במספר ההכשות: בשנת 1965 היו 359 הכשות, ובשנת 1966 היו 435 הכשות. חסרונן של הנמיות הפך חג לצפעים.</a:t>
            </a:r>
          </a:p>
          <a:p>
            <a:pPr fontAlgn="auto">
              <a:spcBef>
                <a:spcPts val="0"/>
              </a:spcBef>
              <a:spcAft>
                <a:spcPts val="0"/>
              </a:spcAft>
              <a:defRPr/>
            </a:pPr>
            <a:endParaRPr lang="he-IL" kern="0" dirty="0"/>
          </a:p>
          <a:p>
            <a:pPr fontAlgn="auto">
              <a:spcBef>
                <a:spcPts val="0"/>
              </a:spcBef>
              <a:spcAft>
                <a:spcPts val="0"/>
              </a:spcAft>
              <a:defRPr/>
            </a:pPr>
            <a:r>
              <a:rPr lang="he-IL" kern="0" dirty="0"/>
              <a:t>בשנות השבעים החל גידול עופות בקנה מידה גדול (לצרכי חקלאות). הרבה אפרוחים חולים או פגועים הושלכו למזבלות – ויצרו גן עדן לנמיות – אוכלוסיית הנמיות החלה להתאושש ומספרן גדל. ואומנם חלה ירידה תלולה במספר הכשות הצפעים, עד כי ב-1977 נרשמו 92 הכשות בלבד. </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kern="0" dirty="0"/>
              <a:t>השאלה הבאה מבוססת על סיפור זה.</a:t>
            </a: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0663" name="מלבן 1"/>
          <p:cNvSpPr>
            <a:spLocks noChangeArrowheads="1"/>
          </p:cNvSpPr>
          <p:nvPr/>
        </p:nvSpPr>
        <p:spPr bwMode="auto">
          <a:xfrm>
            <a:off x="3717925" y="6321127"/>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t>ד"ר נורית קינן ©</a:t>
            </a:r>
            <a:endParaRPr lang="en-US" altLang="he-IL" sz="1200" dirty="0"/>
          </a:p>
        </p:txBody>
      </p:sp>
      <p:pic>
        <p:nvPicPr>
          <p:cNvPr id="7066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4648795"/>
            <a:ext cx="26114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7AB839-4453-4BFA-AD42-FE1933FD1DBC}" type="slidenum">
              <a:rPr lang="he-IL" smtClean="0"/>
              <a:pPr fontAlgn="base">
                <a:spcBef>
                  <a:spcPct val="0"/>
                </a:spcBef>
                <a:spcAft>
                  <a:spcPct val="0"/>
                </a:spcAft>
                <a:defRPr/>
              </a:pPr>
              <a:t>24</a:t>
            </a:fld>
            <a:endParaRPr lang="he-IL" dirty="0"/>
          </a:p>
        </p:txBody>
      </p:sp>
      <p:sp>
        <p:nvSpPr>
          <p:cNvPr id="6" name="כותרת 5"/>
          <p:cNvSpPr>
            <a:spLocks noGrp="1"/>
          </p:cNvSpPr>
          <p:nvPr>
            <p:ph type="ctrTitle"/>
          </p:nvPr>
        </p:nvSpPr>
        <p:spPr>
          <a:xfrm>
            <a:off x="790575" y="23813"/>
            <a:ext cx="7772400" cy="441325"/>
          </a:xfrm>
        </p:spPr>
        <p:txBody>
          <a:bodyPr/>
          <a:lstStyle/>
          <a:p>
            <a:pPr fontAlgn="auto">
              <a:defRPr/>
            </a:pPr>
            <a:r>
              <a:rPr lang="he-IL" sz="1800" b="1" dirty="0">
                <a:solidFill>
                  <a:srgbClr val="FF6600"/>
                </a:solidFill>
                <a:ea typeface="+mn-ea"/>
              </a:rPr>
              <a:t>שאלה 14</a:t>
            </a:r>
            <a:endParaRPr lang="he-IL" sz="1800" dirty="0"/>
          </a:p>
        </p:txBody>
      </p:sp>
      <p:sp>
        <p:nvSpPr>
          <p:cNvPr id="7" name="TextBox 6"/>
          <p:cNvSpPr txBox="1"/>
          <p:nvPr/>
        </p:nvSpPr>
        <p:spPr>
          <a:xfrm>
            <a:off x="104775" y="465138"/>
            <a:ext cx="8469313"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b="1" kern="0" dirty="0">
                <a:solidFill>
                  <a:schemeClr val="tx2"/>
                </a:solidFill>
              </a:rPr>
              <a:t>א. ציירו גרף המתאר את מספר ההכשות לאורך השנים. </a:t>
            </a:r>
          </a:p>
          <a:p>
            <a:pPr fontAlgn="auto">
              <a:spcBef>
                <a:spcPts val="0"/>
              </a:spcBef>
              <a:spcAft>
                <a:spcPts val="0"/>
              </a:spcAft>
              <a:defRPr/>
            </a:pPr>
            <a:r>
              <a:rPr lang="he-IL" b="1" kern="0" dirty="0">
                <a:solidFill>
                  <a:schemeClr val="tx2"/>
                </a:solidFill>
              </a:rPr>
              <a:t>סמנו בגרף מתי הושמדו הנמיות ומתי התאוששה אוכלוסייתן.</a:t>
            </a: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endParaRPr lang="he-IL" b="1" kern="0" dirty="0">
              <a:solidFill>
                <a:schemeClr val="tx2"/>
              </a:solidFill>
            </a:endParaRPr>
          </a:p>
          <a:p>
            <a:pPr fontAlgn="auto">
              <a:spcBef>
                <a:spcPts val="0"/>
              </a:spcBef>
              <a:spcAft>
                <a:spcPts val="0"/>
              </a:spcAft>
              <a:defRPr/>
            </a:pPr>
            <a:r>
              <a:rPr lang="he-IL" b="1" kern="0" dirty="0">
                <a:solidFill>
                  <a:schemeClr val="tx2"/>
                </a:solidFill>
              </a:rPr>
              <a:t>ב. אילו מנזקי ההדברה הביולוגית מתבטאים בסיפור זה?</a:t>
            </a:r>
          </a:p>
          <a:p>
            <a:pPr fontAlgn="auto">
              <a:spcBef>
                <a:spcPts val="0"/>
              </a:spcBef>
              <a:spcAft>
                <a:spcPts val="0"/>
              </a:spcAft>
              <a:defRPr/>
            </a:pPr>
            <a:endParaRPr lang="he-IL" sz="1600" b="1" kern="0" dirty="0">
              <a:solidFill>
                <a:schemeClr val="tx2"/>
              </a:solidFill>
            </a:endParaRPr>
          </a:p>
          <a:p>
            <a:pPr fontAlgn="auto">
              <a:spcBef>
                <a:spcPts val="0"/>
              </a:spcBef>
              <a:spcAft>
                <a:spcPts val="0"/>
              </a:spcAft>
              <a:defRPr/>
            </a:pPr>
            <a:endParaRPr lang="he-IL" sz="1600" b="1" kern="0" dirty="0">
              <a:solidFill>
                <a:schemeClr val="tx2"/>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תרשים 11"/>
          <p:cNvGraphicFramePr>
            <a:graphicFrameLocks/>
          </p:cNvGraphicFramePr>
          <p:nvPr/>
        </p:nvGraphicFramePr>
        <p:xfrm>
          <a:off x="565150" y="3573463"/>
          <a:ext cx="5649913" cy="2778125"/>
        </p:xfrm>
        <a:graphic>
          <a:graphicData uri="http://schemas.openxmlformats.org/presentationml/2006/ole">
            <mc:AlternateContent xmlns:mc="http://schemas.openxmlformats.org/markup-compatibility/2006">
              <mc:Choice xmlns:v="urn:schemas-microsoft-com:vml" Requires="v">
                <p:oleObj spid="_x0000_s1188" name="תרשים" r:id="rId3" imgW="5648361" imgH="2781316" progId="Excel.Sheet.8">
                  <p:embed/>
                </p:oleObj>
              </mc:Choice>
              <mc:Fallback>
                <p:oleObj name="תרשים" r:id="rId3" imgW="5648361" imgH="2781316" progId="Excel.Sheet.8">
                  <p:embed/>
                  <p:pic>
                    <p:nvPicPr>
                      <p:cNvPr id="0" name="Picture 16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3573463"/>
                        <a:ext cx="5649913" cy="277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טבלה 8"/>
          <p:cNvGraphicFramePr>
            <a:graphicFrameLocks noGrp="1"/>
          </p:cNvGraphicFramePr>
          <p:nvPr/>
        </p:nvGraphicFramePr>
        <p:xfrm>
          <a:off x="4905375" y="1428750"/>
          <a:ext cx="2952750" cy="1703388"/>
        </p:xfrm>
        <a:graphic>
          <a:graphicData uri="http://schemas.openxmlformats.org/drawingml/2006/table">
            <a:tbl>
              <a:tblPr rtl="1"/>
              <a:tblGrid>
                <a:gridCol w="147637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extLst>
                  <a:ext uri="{0D108BD9-81ED-4DB2-BD59-A6C34878D82A}">
                    <a16:rowId xmlns:a16="http://schemas.microsoft.com/office/drawing/2014/main" val="10000"/>
                  </a:ext>
                </a:extLst>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extLst>
                  <a:ext uri="{0D108BD9-81ED-4DB2-BD59-A6C34878D82A}">
                    <a16:rowId xmlns:a16="http://schemas.microsoft.com/office/drawing/2014/main" val="10001"/>
                  </a:ext>
                </a:extLst>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extLst>
                  <a:ext uri="{0D108BD9-81ED-4DB2-BD59-A6C34878D82A}">
                    <a16:rowId xmlns:a16="http://schemas.microsoft.com/office/drawing/2014/main" val="10002"/>
                  </a:ext>
                </a:extLst>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extLst>
                  <a:ext uri="{0D108BD9-81ED-4DB2-BD59-A6C34878D82A}">
                    <a16:rowId xmlns:a16="http://schemas.microsoft.com/office/drawing/2014/main" val="10003"/>
                  </a:ext>
                </a:extLst>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extLst>
                  <a:ext uri="{0D108BD9-81ED-4DB2-BD59-A6C34878D82A}">
                    <a16:rowId xmlns:a16="http://schemas.microsoft.com/office/drawing/2014/main" val="10004"/>
                  </a:ext>
                </a:extLst>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4775" y="465138"/>
            <a:ext cx="8469313" cy="3386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a:t>
            </a:r>
          </a:p>
          <a:p>
            <a:pPr fontAlgn="auto">
              <a:spcBef>
                <a:spcPts val="0"/>
              </a:spcBef>
              <a:spcAft>
                <a:spcPts val="0"/>
              </a:spcAft>
              <a:defRPr/>
            </a:pPr>
            <a:r>
              <a:rPr lang="he-IL" kern="0" dirty="0">
                <a:solidFill>
                  <a:schemeClr val="tx2"/>
                </a:solidFill>
              </a:rPr>
              <a:t>מתבטאים בסיפור זה?</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867C18-74C7-4DEA-8219-885F9B67CBDB}" type="slidenum">
              <a:rPr lang="he-IL" smtClean="0"/>
              <a:pPr fontAlgn="base">
                <a:spcBef>
                  <a:spcPct val="0"/>
                </a:spcBef>
                <a:spcAft>
                  <a:spcPct val="0"/>
                </a:spcAft>
                <a:defRPr/>
              </a:pPr>
              <a:t>25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טבלה 10"/>
          <p:cNvGraphicFramePr>
            <a:graphicFrameLocks noGrp="1"/>
          </p:cNvGraphicFramePr>
          <p:nvPr/>
        </p:nvGraphicFramePr>
        <p:xfrm>
          <a:off x="4905375" y="1428750"/>
          <a:ext cx="2952750" cy="1703388"/>
        </p:xfrm>
        <a:graphic>
          <a:graphicData uri="http://schemas.openxmlformats.org/drawingml/2006/table">
            <a:tbl>
              <a:tblPr rtl="1"/>
              <a:tblGrid>
                <a:gridCol w="147637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extLst>
                  <a:ext uri="{0D108BD9-81ED-4DB2-BD59-A6C34878D82A}">
                    <a16:rowId xmlns:a16="http://schemas.microsoft.com/office/drawing/2014/main" val="10000"/>
                  </a:ext>
                </a:extLst>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extLst>
                  <a:ext uri="{0D108BD9-81ED-4DB2-BD59-A6C34878D82A}">
                    <a16:rowId xmlns:a16="http://schemas.microsoft.com/office/drawing/2014/main" val="10001"/>
                  </a:ext>
                </a:extLst>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extLst>
                  <a:ext uri="{0D108BD9-81ED-4DB2-BD59-A6C34878D82A}">
                    <a16:rowId xmlns:a16="http://schemas.microsoft.com/office/drawing/2014/main" val="10002"/>
                  </a:ext>
                </a:extLst>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extLst>
                  <a:ext uri="{0D108BD9-81ED-4DB2-BD59-A6C34878D82A}">
                    <a16:rowId xmlns:a16="http://schemas.microsoft.com/office/drawing/2014/main" val="10003"/>
                  </a:ext>
                </a:extLst>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extLst>
                  <a:ext uri="{0D108BD9-81ED-4DB2-BD59-A6C34878D82A}">
                    <a16:rowId xmlns:a16="http://schemas.microsoft.com/office/drawing/2014/main" val="10004"/>
                  </a:ext>
                </a:extLst>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extLst>
                  <a:ext uri="{0D108BD9-81ED-4DB2-BD59-A6C34878D82A}">
                    <a16:rowId xmlns:a16="http://schemas.microsoft.com/office/drawing/2014/main" val="10005"/>
                  </a:ext>
                </a:extLst>
              </a:tr>
            </a:tbl>
          </a:graphicData>
        </a:graphic>
      </p:graphicFrame>
      <p:grpSp>
        <p:nvGrpSpPr>
          <p:cNvPr id="2069" name="קבוצה 17"/>
          <p:cNvGrpSpPr>
            <a:grpSpLocks/>
          </p:cNvGrpSpPr>
          <p:nvPr/>
        </p:nvGrpSpPr>
        <p:grpSpPr bwMode="auto">
          <a:xfrm>
            <a:off x="714375" y="1512888"/>
            <a:ext cx="4673600" cy="2844800"/>
            <a:chOff x="849313" y="1001713"/>
            <a:chExt cx="4673600" cy="2844800"/>
          </a:xfrm>
        </p:grpSpPr>
        <p:graphicFrame>
          <p:nvGraphicFramePr>
            <p:cNvPr id="2050" name="תרשים 8"/>
            <p:cNvGraphicFramePr>
              <a:graphicFrameLocks/>
            </p:cNvGraphicFramePr>
            <p:nvPr/>
          </p:nvGraphicFramePr>
          <p:xfrm>
            <a:off x="849313" y="1001713"/>
            <a:ext cx="4673600" cy="2844800"/>
          </p:xfrm>
          <a:graphic>
            <a:graphicData uri="http://schemas.openxmlformats.org/presentationml/2006/ole">
              <mc:AlternateContent xmlns:mc="http://schemas.openxmlformats.org/markup-compatibility/2006">
                <mc:Choice xmlns:v="urn:schemas-microsoft-com:vml" Requires="v">
                  <p:oleObj spid="_x0000_s2218" r:id="rId3" imgW="4676037" imgH="2847079" progId="Excel.Sheet.8">
                    <p:embed/>
                  </p:oleObj>
                </mc:Choice>
                <mc:Fallback>
                  <p:oleObj r:id="rId3" imgW="4676037" imgH="2847079" progId="Excel.Sheet.8">
                    <p:embed/>
                    <p:pic>
                      <p:nvPicPr>
                        <p:cNvPr id="0" name="Picture 16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3" y="1001713"/>
                          <a:ext cx="467360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מחבר חץ ישר 4"/>
            <p:cNvCxnSpPr/>
            <p:nvPr/>
          </p:nvCxnSpPr>
          <p:spPr>
            <a:xfrm>
              <a:off x="1619251" y="2724150"/>
              <a:ext cx="0" cy="358775"/>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1331913" y="2124075"/>
              <a:ext cx="954088"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השמדת הנמיות</a:t>
              </a:r>
            </a:p>
          </p:txBody>
        </p:sp>
        <p:cxnSp>
          <p:nvCxnSpPr>
            <p:cNvPr id="14" name="מחבר חץ ישר 13"/>
            <p:cNvCxnSpPr/>
            <p:nvPr/>
          </p:nvCxnSpPr>
          <p:spPr>
            <a:xfrm flipV="1">
              <a:off x="4572001" y="2565400"/>
              <a:ext cx="0" cy="503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4338638" y="2090738"/>
              <a:ext cx="1096963" cy="738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התאוששות אוכלוסיית הנמיות</a:t>
              </a:r>
            </a:p>
          </p:txBody>
        </p:sp>
      </p:grpSp>
      <p:sp>
        <p:nvSpPr>
          <p:cNvPr id="17" name="Rectangle 12"/>
          <p:cNvSpPr/>
          <p:nvPr/>
        </p:nvSpPr>
        <p:spPr>
          <a:xfrm>
            <a:off x="465138" y="4786313"/>
            <a:ext cx="8213725" cy="12858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 פגיעה </a:t>
            </a:r>
            <a:r>
              <a:rPr lang="he-IL" kern="0" dirty="0">
                <a:latin typeface="Arial"/>
                <a:cs typeface="Arial"/>
              </a:rPr>
              <a:t>ישירה באורגניזמים שאינם מזיקים פוגעת קשות במאזן הטבעי ובשרשרת המזון.</a:t>
            </a:r>
          </a:p>
          <a:p>
            <a:pPr fontAlgn="auto">
              <a:spcBef>
                <a:spcPts val="0"/>
              </a:spcBef>
              <a:spcAft>
                <a:spcPts val="0"/>
              </a:spcAft>
              <a:defRPr/>
            </a:pPr>
            <a:r>
              <a:rPr lang="he-IL" kern="0" dirty="0">
                <a:latin typeface="Arial"/>
                <a:cs typeface="Arial"/>
              </a:rPr>
              <a:t>הרעלה משנית: הרעלה של בעלי חיים שטרפו בעלי חיים שנפגעו מחומרי ההדברה.</a:t>
            </a:r>
          </a:p>
          <a:p>
            <a:pPr fontAlgn="auto">
              <a:spcBef>
                <a:spcPts val="0"/>
              </a:spcBef>
              <a:spcAft>
                <a:spcPts val="0"/>
              </a:spcAft>
              <a:defRPr/>
            </a:pPr>
            <a:r>
              <a:rPr lang="he-IL" kern="0" dirty="0">
                <a:latin typeface="Arial"/>
                <a:cs typeface="Arial"/>
              </a:rPr>
              <a:t>פגיעה במאזן הטבעי ובשרשרת המזון.</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5DECA4-9E4E-45CA-A70B-CD4567520ED4}" type="slidenum">
              <a:rPr lang="he-IL" smtClean="0"/>
              <a:pPr fontAlgn="base">
                <a:spcBef>
                  <a:spcPct val="0"/>
                </a:spcBef>
                <a:spcAft>
                  <a:spcPct val="0"/>
                </a:spcAft>
                <a:defRPr/>
              </a:pPr>
              <a:t>26</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הדברה ביולוגית</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1686" name="TextBox 8"/>
          <p:cNvSpPr txBox="1">
            <a:spLocks noChangeArrowheads="1"/>
          </p:cNvSpPr>
          <p:nvPr/>
        </p:nvSpPr>
        <p:spPr bwMode="auto">
          <a:xfrm>
            <a:off x="395288" y="548680"/>
            <a:ext cx="8305800" cy="397033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הדברה ביולוגית היא הדברת המזיקים בעזרת אורגניזם אחר שהוא בדרך כלל טפיל של האורגניזם המזיק או טורף שלו.</a:t>
            </a:r>
          </a:p>
          <a:p>
            <a:pPr>
              <a:defRPr/>
            </a:pPr>
            <a:r>
              <a:rPr lang="he-IL" dirty="0">
                <a:latin typeface="Arial" charset="0"/>
                <a:cs typeface="Arial" charset="0"/>
              </a:rPr>
              <a:t>אמנם להדברה הביולוגית יש יתרונות רבים על פני ההדברה הכימית, ואולם אחד החסרונות הבולטים שלה הוא הסיכון שבעל החיים שהובא אל האזור כדי להילחם במזיקים יתרבה מאוד, </a:t>
            </a:r>
            <a:r>
              <a:rPr lang="he-IL" noProof="1">
                <a:latin typeface="Arial" charset="0"/>
                <a:cs typeface="Arial" charset="0"/>
              </a:rPr>
              <a:t>ידחק </a:t>
            </a:r>
            <a:r>
              <a:rPr lang="he-IL" dirty="0">
                <a:latin typeface="Arial" charset="0"/>
                <a:cs typeface="Arial" charset="0"/>
              </a:rPr>
              <a:t>בעלי חיים מקומיים משטחי המחייה שלהם, יתחרה בהם על מקורות מזון ויהפוך למין פולש שפוגע במערכת האקולוגית המקומית. בנוסף, בעל החיים שהובא לצורך הדברה ביולוגית עלול לטרוף אורגניזמים אחרים ולדלדל את אוכלוסייתם.</a:t>
            </a:r>
          </a:p>
          <a:p>
            <a:pPr>
              <a:defRPr/>
            </a:pPr>
            <a:r>
              <a:rPr lang="he-IL" dirty="0">
                <a:latin typeface="Arial" charset="0"/>
                <a:cs typeface="Arial" charset="0"/>
              </a:rPr>
              <a:t>לכן יש לחקור בקפדנות את כל ההיבטים לפני שמכניסים את בעל החיים המדביר למערכת.</a:t>
            </a:r>
          </a:p>
          <a:p>
            <a:pPr>
              <a:defRPr/>
            </a:pPr>
            <a:endParaRPr lang="he-IL" dirty="0">
              <a:latin typeface="Arial" charset="0"/>
              <a:cs typeface="Arial" charset="0"/>
            </a:endParaRPr>
          </a:p>
          <a:p>
            <a:pPr>
              <a:defRPr/>
            </a:pPr>
            <a:r>
              <a:rPr lang="he-IL" dirty="0">
                <a:latin typeface="Arial" charset="0"/>
                <a:cs typeface="Arial" charset="0"/>
              </a:rPr>
              <a:t>מכיוון שלא תמיד אפשר להדביר מזיקים</a:t>
            </a:r>
          </a:p>
          <a:p>
            <a:pPr>
              <a:defRPr/>
            </a:pPr>
            <a:r>
              <a:rPr lang="he-IL" dirty="0">
                <a:latin typeface="Arial" charset="0"/>
                <a:cs typeface="Arial" charset="0"/>
              </a:rPr>
              <a:t>רק בשיטות של הדברה ביולוגית, רצוי</a:t>
            </a:r>
          </a:p>
          <a:p>
            <a:pPr>
              <a:defRPr/>
            </a:pPr>
            <a:r>
              <a:rPr lang="he-IL" dirty="0">
                <a:latin typeface="Arial" charset="0"/>
                <a:cs typeface="Arial" charset="0"/>
              </a:rPr>
              <a:t>לעשות הדברה משולבת:</a:t>
            </a:r>
          </a:p>
          <a:p>
            <a:pPr>
              <a:defRPr/>
            </a:pPr>
            <a:r>
              <a:rPr lang="he-IL" dirty="0">
                <a:latin typeface="Arial" charset="0"/>
                <a:cs typeface="Arial" charset="0"/>
              </a:rPr>
              <a:t>שימוש בהדברה ביולוגית בתוספת</a:t>
            </a:r>
          </a:p>
          <a:p>
            <a:pPr>
              <a:defRPr/>
            </a:pPr>
            <a:r>
              <a:rPr lang="he-IL" dirty="0">
                <a:latin typeface="Arial" charset="0"/>
                <a:cs typeface="Arial" charset="0"/>
              </a:rPr>
              <a:t>הדברה כימית מינימלית.</a:t>
            </a:r>
          </a:p>
        </p:txBody>
      </p:sp>
      <p:grpSp>
        <p:nvGrpSpPr>
          <p:cNvPr id="71687" name="קבוצה 8"/>
          <p:cNvGrpSpPr>
            <a:grpSpLocks/>
          </p:cNvGrpSpPr>
          <p:nvPr/>
        </p:nvGrpSpPr>
        <p:grpSpPr bwMode="auto">
          <a:xfrm>
            <a:off x="300038" y="3071813"/>
            <a:ext cx="7700962" cy="3317875"/>
            <a:chOff x="693139" y="3686178"/>
            <a:chExt cx="7701560" cy="3317830"/>
          </a:xfrm>
        </p:grpSpPr>
        <p:sp>
          <p:nvSpPr>
            <p:cNvPr id="71688" name="TextBox 8"/>
            <p:cNvSpPr txBox="1">
              <a:spLocks noChangeArrowheads="1"/>
            </p:cNvSpPr>
            <p:nvPr/>
          </p:nvSpPr>
          <p:spPr bwMode="auto">
            <a:xfrm>
              <a:off x="5481411" y="6111845"/>
              <a:ext cx="2913288" cy="646103"/>
            </a:xfrm>
            <a:prstGeom prst="rect">
              <a:avLst/>
            </a:prstGeom>
            <a:noFill/>
            <a:ln w="19050">
              <a:solidFill>
                <a:srgbClr val="1D4C72"/>
              </a:solid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שימוש בזבוב טורף להדברת </a:t>
              </a:r>
            </a:p>
            <a:p>
              <a:pPr algn="ctr">
                <a:defRPr/>
              </a:pPr>
              <a:r>
                <a:rPr lang="he-IL" dirty="0">
                  <a:latin typeface="Arial" charset="0"/>
                  <a:cs typeface="Arial" charset="0"/>
                </a:rPr>
                <a:t>זבובים המזיקים לחקלאות</a:t>
              </a:r>
            </a:p>
          </p:txBody>
        </p:sp>
        <p:pic>
          <p:nvPicPr>
            <p:cNvPr id="7168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7" y="3686178"/>
              <a:ext cx="4572032" cy="307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מלבן 1"/>
            <p:cNvSpPr>
              <a:spLocks noChangeArrowheads="1"/>
            </p:cNvSpPr>
            <p:nvPr/>
          </p:nvSpPr>
          <p:spPr bwMode="auto">
            <a:xfrm>
              <a:off x="693139" y="6757787"/>
              <a:ext cx="2492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t>© Shutterstock.com/ Matthijs Wetterauw </a:t>
              </a:r>
              <a:endParaRPr lang="he-IL" altLang="he-IL" sz="1000" dirty="0"/>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7F0DFF-E48E-415F-A372-AECEBD642D95}" type="slidenum">
              <a:rPr lang="he-IL" smtClean="0"/>
              <a:pPr fontAlgn="base">
                <a:spcBef>
                  <a:spcPct val="0"/>
                </a:spcBef>
                <a:spcAft>
                  <a:spcPct val="0"/>
                </a:spcAft>
                <a:defRPr/>
              </a:pPr>
              <a:t>27</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chemeClr val="accent3"/>
                </a:solidFill>
                <a:ea typeface="+mn-ea"/>
              </a:rPr>
              <a:t>שימוש </a:t>
            </a:r>
            <a:r>
              <a:rPr lang="he-IL" sz="1800" b="1" dirty="0">
                <a:solidFill>
                  <a:srgbClr val="FF6600"/>
                </a:solidFill>
                <a:ea typeface="+mn-ea"/>
              </a:rPr>
              <a:t>בתנשמות להדברת נברנים</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2710" name="TextBox 8"/>
          <p:cNvSpPr txBox="1">
            <a:spLocks noChangeArrowheads="1"/>
          </p:cNvSpPr>
          <p:nvPr/>
        </p:nvSpPr>
        <p:spPr bwMode="auto">
          <a:xfrm>
            <a:off x="468313" y="558800"/>
            <a:ext cx="8342312" cy="23082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בשנות החמישים של המאה הקודמת התחילו להשתמש בחומרי הדברה כימיים נגד נברנים, מכרסמים שפגעו ביבולים בשדות חקלאיים. השיטה הייתה פיזור גרגרי חיטה מצופים רעל. המכרסמים שאכלו מן הרעל נאכלו על ידי הדורסים.</a:t>
            </a:r>
          </a:p>
          <a:p>
            <a:pPr>
              <a:defRPr/>
            </a:pPr>
            <a:r>
              <a:rPr lang="he-IL" dirty="0">
                <a:latin typeface="Arial" charset="0"/>
                <a:cs typeface="Arial" charset="0"/>
              </a:rPr>
              <a:t>התוצאה הייתה עגומה: המכרסמים לא התמעטו, ואילו מצב הדורסים (כגון נשרים) – האויבים הטבעיים של המכרסמים – הוחמר: הם הורעלו הרעלה משנית ומספרם הלך והתמעט.</a:t>
            </a:r>
          </a:p>
          <a:p>
            <a:pPr>
              <a:defRPr/>
            </a:pPr>
            <a:r>
              <a:rPr lang="he-IL" dirty="0">
                <a:latin typeface="Arial" charset="0"/>
                <a:cs typeface="Arial" charset="0"/>
              </a:rPr>
              <a:t>בשנת 1982 ניסו מיזם חדש בקיבוץ שדה אליהו בעמק בית שאן: בשדות החקלאיים הוצבו תיבות קינון שאוכלסו בתנשמות. התנשמות טורפות את המכרסמים הפוגעים ביבולים בשדות החקלאיים. השיטה הוכתרה בהצלחה והיא החליפה את השימוש בחומרי הדברה כימיים.</a:t>
            </a:r>
          </a:p>
        </p:txBody>
      </p:sp>
      <p:grpSp>
        <p:nvGrpSpPr>
          <p:cNvPr id="72711" name="קבוצה 8"/>
          <p:cNvGrpSpPr>
            <a:grpSpLocks/>
          </p:cNvGrpSpPr>
          <p:nvPr/>
        </p:nvGrpSpPr>
        <p:grpSpPr bwMode="auto">
          <a:xfrm>
            <a:off x="3321050" y="2978993"/>
            <a:ext cx="3082925" cy="3762375"/>
            <a:chOff x="3321050" y="2924175"/>
            <a:chExt cx="3082925" cy="3762375"/>
          </a:xfrm>
        </p:grpSpPr>
        <p:pic>
          <p:nvPicPr>
            <p:cNvPr id="7271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50" y="2924175"/>
              <a:ext cx="3082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מלבן 1"/>
            <p:cNvSpPr>
              <a:spLocks noChangeArrowheads="1"/>
            </p:cNvSpPr>
            <p:nvPr/>
          </p:nvSpPr>
          <p:spPr bwMode="auto">
            <a:xfrm>
              <a:off x="5384800" y="6381750"/>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dirty="0">
                  <a:latin typeface="Calibri" pitchFamily="34" charset="0"/>
                </a:rPr>
                <a:t>אוריה שחק ©</a:t>
              </a:r>
              <a:endParaRPr lang="en-US" altLang="he-IL" sz="1200" dirty="0">
                <a:latin typeface="Calibri" pitchFamily="34" charset="0"/>
              </a:endParaRPr>
            </a:p>
          </p:txBody>
        </p:sp>
      </p:gr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5BE81E-2759-4D92-889E-0F90BA2817E3}" type="slidenum">
              <a:rPr lang="he-IL" smtClean="0"/>
              <a:pPr fontAlgn="base">
                <a:spcBef>
                  <a:spcPct val="0"/>
                </a:spcBef>
                <a:spcAft>
                  <a:spcPct val="0"/>
                </a:spcAft>
                <a:defRPr/>
              </a:pPr>
              <a:t>28</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15: הדברה ביולוגית</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66687"/>
            <a:ext cx="8469313" cy="64627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schemeClr val="tx2"/>
              </a:solidFill>
            </a:endParaRPr>
          </a:p>
          <a:p>
            <a:pPr algn="just">
              <a:defRPr/>
            </a:pPr>
            <a:r>
              <a:rPr lang="he-IL" dirty="0">
                <a:solidFill>
                  <a:schemeClr val="tx2"/>
                </a:solidFill>
              </a:rPr>
              <a:t>א. שימוש בדגי גמבוזיה לטריפת זחלי יתושים. (הזחלים חיים במקווי מים)</a:t>
            </a:r>
          </a:p>
          <a:p>
            <a:pPr algn="just">
              <a:defRPr/>
            </a:pPr>
            <a:r>
              <a:rPr lang="he-IL" dirty="0">
                <a:solidFill>
                  <a:schemeClr val="tx2"/>
                </a:solidFill>
              </a:rPr>
              <a:t>ב. שימוש בחיידק שגורם מחלה לזחלי היתושים.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a:t>
            </a: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ד. שימוש בתנשמות ובבזים להדברת מכרסמים.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ה. שימוש בצרעה המטילה את ביציה בגוף הכנימות ובכך גורמת למותן.</a:t>
            </a:r>
          </a:p>
          <a:p>
            <a:pPr algn="just">
              <a:defRPr/>
            </a:pPr>
            <a:endParaRPr lang="he-IL" dirty="0">
              <a:solidFill>
                <a:schemeClr val="tx2"/>
              </a:solidFill>
            </a:endParaRPr>
          </a:p>
        </p:txBody>
      </p:sp>
      <p:pic>
        <p:nvPicPr>
          <p:cNvPr id="737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777927"/>
            <a:ext cx="28082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95ACD86-BC17-492A-A4F9-261350BA724C}" type="slidenum">
              <a:rPr lang="he-IL" smtClean="0"/>
              <a:pPr fontAlgn="base">
                <a:spcBef>
                  <a:spcPct val="0"/>
                </a:spcBef>
                <a:spcAft>
                  <a:spcPct val="0"/>
                </a:spcAft>
                <a:defRPr/>
              </a:pPr>
              <a:t>29</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0589"/>
            <a:ext cx="8469313" cy="4246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prstClr val="black"/>
              </a:solidFill>
            </a:endParaRPr>
          </a:p>
          <a:p>
            <a:pPr algn="just">
              <a:defRPr/>
            </a:pPr>
            <a:r>
              <a:rPr lang="he-IL" dirty="0">
                <a:solidFill>
                  <a:schemeClr val="tx2"/>
                </a:solidFill>
              </a:rPr>
              <a:t>א. שימוש בדגי גמבוזיה לטריפת זחלי יתושים. </a:t>
            </a:r>
            <a:r>
              <a:rPr lang="he-IL" dirty="0">
                <a:solidFill>
                  <a:schemeClr val="accent3"/>
                </a:solidFill>
              </a:rPr>
              <a:t>טורף</a:t>
            </a:r>
          </a:p>
          <a:p>
            <a:pPr algn="just">
              <a:defRPr/>
            </a:pPr>
            <a:r>
              <a:rPr lang="he-IL" dirty="0">
                <a:solidFill>
                  <a:schemeClr val="tx2"/>
                </a:solidFill>
              </a:rPr>
              <a:t>ב. שימוש בחיידק שגורם מחלה לזחלי היתושים. </a:t>
            </a:r>
            <a:r>
              <a:rPr lang="he-IL" dirty="0">
                <a:solidFill>
                  <a:schemeClr val="accent3"/>
                </a:solidFill>
              </a:rPr>
              <a:t>טפיל</a:t>
            </a: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 </a:t>
            </a:r>
            <a:r>
              <a:rPr lang="he-IL" dirty="0">
                <a:solidFill>
                  <a:schemeClr val="accent3"/>
                </a:solidFill>
              </a:rPr>
              <a:t>טורף</a:t>
            </a:r>
          </a:p>
          <a:p>
            <a:pPr algn="just">
              <a:defRPr/>
            </a:pPr>
            <a:r>
              <a:rPr lang="he-IL" dirty="0">
                <a:solidFill>
                  <a:schemeClr val="tx2"/>
                </a:solidFill>
              </a:rPr>
              <a:t>ד. שימוש בתנשמות ובבזים להדברת מכרסמים. </a:t>
            </a:r>
            <a:r>
              <a:rPr lang="he-IL" dirty="0">
                <a:solidFill>
                  <a:schemeClr val="accent3"/>
                </a:solidFill>
              </a:rPr>
              <a:t>טורף</a:t>
            </a:r>
          </a:p>
          <a:p>
            <a:pPr algn="just">
              <a:defRPr/>
            </a:pPr>
            <a:r>
              <a:rPr lang="he-IL" dirty="0">
                <a:solidFill>
                  <a:schemeClr val="tx2"/>
                </a:solidFill>
              </a:rPr>
              <a:t>ה. שימוש בצרעה במטילה את ביציה בגוף הכנימות ובכך גורמת למותן. </a:t>
            </a:r>
            <a:r>
              <a:rPr lang="he-IL" dirty="0">
                <a:solidFill>
                  <a:schemeClr val="accent3"/>
                </a:solidFill>
              </a:rPr>
              <a:t>טפיל</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כותרת 8"/>
          <p:cNvSpPr>
            <a:spLocks noGrp="1"/>
          </p:cNvSpPr>
          <p:nvPr>
            <p:ph type="title" idx="4294967295"/>
          </p:nvPr>
        </p:nvSpPr>
        <p:spPr bwMode="auto">
          <a:xfrm>
            <a:off x="358775" y="31750"/>
            <a:ext cx="8229600" cy="439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he-IL" sz="1800" b="1" dirty="0">
                <a:solidFill>
                  <a:srgbClr val="FF6600"/>
                </a:solidFill>
              </a:rPr>
              <a:t>נדרשת עלייה בכמות המזון עקב הגידול העצום באוכלוסיית האדם</a:t>
            </a:r>
            <a:endParaRPr lang="he-IL" sz="1800" b="1" dirty="0">
              <a:solidFill>
                <a:schemeClr val="accent6">
                  <a:lumMod val="50000"/>
                  <a:lumOff val="50000"/>
                </a:schemeClr>
              </a:solidFill>
            </a:endParaRPr>
          </a:p>
        </p:txBody>
      </p:sp>
      <p:sp>
        <p:nvSpPr>
          <p:cNvPr id="128004"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61C7650A-63AA-4658-88DE-F0A19854F330}" type="slidenum">
              <a:rPr lang="he-IL" sz="1200">
                <a:solidFill>
                  <a:srgbClr val="BFBFBF"/>
                </a:solidFill>
                <a:latin typeface="Arial" pitchFamily="34" charset="0"/>
              </a:rPr>
              <a:pPr algn="l" eaLnBrk="1" hangingPunct="1"/>
              <a:t>3</a:t>
            </a:fld>
            <a:endParaRPr lang="he-IL" sz="1200" dirty="0">
              <a:solidFill>
                <a:srgbClr val="BFBFBF"/>
              </a:solidFill>
              <a:latin typeface="Arial" pitchFamily="34" charset="0"/>
            </a:endParaRPr>
          </a:p>
        </p:txBody>
      </p:sp>
      <p:sp>
        <p:nvSpPr>
          <p:cNvPr id="128009" name="מלבן 1"/>
          <p:cNvSpPr>
            <a:spLocks noChangeArrowheads="1"/>
          </p:cNvSpPr>
          <p:nvPr/>
        </p:nvSpPr>
        <p:spPr bwMode="auto">
          <a:xfrm>
            <a:off x="622300" y="560859"/>
            <a:ext cx="8037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למרות </a:t>
            </a:r>
            <a:r>
              <a:rPr lang="he-IL" dirty="0">
                <a:solidFill>
                  <a:prstClr val="black"/>
                </a:solidFill>
              </a:rPr>
              <a:t>העלייה המרשימה בייצור המזון, יש מקומות בעולם שבהם בני אדם סובלים מרעב.</a:t>
            </a:r>
          </a:p>
          <a:p>
            <a:r>
              <a:rPr lang="he-IL" dirty="0">
                <a:solidFill>
                  <a:prstClr val="black"/>
                </a:solidFill>
              </a:rPr>
              <a:t>לכן יש להגדיל עוד את כמות המזון המיוצרת בעולם.</a:t>
            </a:r>
          </a:p>
          <a:p>
            <a:endParaRPr lang="he-IL" dirty="0">
              <a:solidFill>
                <a:prstClr val="black"/>
              </a:solidFill>
            </a:endParaRPr>
          </a:p>
        </p:txBody>
      </p:sp>
      <p:grpSp>
        <p:nvGrpSpPr>
          <p:cNvPr id="2" name="קבוצה 1"/>
          <p:cNvGrpSpPr/>
          <p:nvPr/>
        </p:nvGrpSpPr>
        <p:grpSpPr>
          <a:xfrm>
            <a:off x="212725" y="1411064"/>
            <a:ext cx="8175625" cy="4394200"/>
            <a:chOff x="212725" y="1196975"/>
            <a:chExt cx="8175625" cy="4394200"/>
          </a:xfrm>
        </p:grpSpPr>
        <p:sp>
          <p:nvSpPr>
            <p:cNvPr id="128005"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80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563" y="1979613"/>
              <a:ext cx="34480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196975"/>
              <a:ext cx="44291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0" name="מלבן 16"/>
            <p:cNvSpPr>
              <a:spLocks noChangeArrowheads="1"/>
            </p:cNvSpPr>
            <p:nvPr/>
          </p:nvSpPr>
          <p:spPr bwMode="auto">
            <a:xfrm>
              <a:off x="4718050" y="43989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latin typeface="Times New Roman" pitchFamily="18" charset="0"/>
                </a:rPr>
                <a:t>AP Photo/MarcusPrior/WEP</a:t>
              </a:r>
              <a:endParaRPr lang="he-IL" sz="1000" dirty="0">
                <a:solidFill>
                  <a:srgbClr val="000000"/>
                </a:solidFill>
                <a:latin typeface="Times New Roman" pitchFamily="18" charset="0"/>
              </a:endParaRPr>
            </a:p>
          </p:txBody>
        </p:sp>
        <p:sp>
          <p:nvSpPr>
            <p:cNvPr id="128011" name="מלבן 1"/>
            <p:cNvSpPr>
              <a:spLocks noChangeArrowheads="1"/>
            </p:cNvSpPr>
            <p:nvPr/>
          </p:nvSpPr>
          <p:spPr bwMode="auto">
            <a:xfrm>
              <a:off x="5364163" y="498475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u="sng" dirty="0">
                  <a:solidFill>
                    <a:srgbClr val="000000"/>
                  </a:solidFill>
                </a:rPr>
                <a:t>חלוקת מזון בדרפור, סודן</a:t>
              </a:r>
              <a:r>
                <a:rPr lang="he-IL" sz="1600" dirty="0">
                  <a:solidFill>
                    <a:srgbClr val="000000"/>
                  </a:solidFill>
                </a:rPr>
                <a:t>.</a:t>
              </a:r>
              <a:endParaRPr lang="he-IL" sz="1600" dirty="0">
                <a:solidFill>
                  <a:srgbClr val="000000"/>
                </a:solidFill>
                <a:latin typeface="Times New Roman" pitchFamily="18" charset="0"/>
              </a:endParaRPr>
            </a:p>
          </p:txBody>
        </p:sp>
        <p:sp>
          <p:nvSpPr>
            <p:cNvPr id="128012" name="מלבן 11"/>
            <p:cNvSpPr>
              <a:spLocks noChangeArrowheads="1"/>
            </p:cNvSpPr>
            <p:nvPr/>
          </p:nvSpPr>
          <p:spPr bwMode="auto">
            <a:xfrm>
              <a:off x="533400" y="5006975"/>
              <a:ext cx="3824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dirty="0">
                  <a:solidFill>
                    <a:srgbClr val="000000"/>
                  </a:solidFill>
                </a:rPr>
                <a:t>כמויות ייצור </a:t>
              </a:r>
              <a:r>
                <a:rPr lang="he-IL" sz="1600" u="sng" dirty="0">
                  <a:solidFill>
                    <a:prstClr val="black"/>
                  </a:solidFill>
                </a:rPr>
                <a:t>החיטה, התירס והאורז בעולם בין השנים 1960–1994</a:t>
              </a:r>
              <a:endParaRPr lang="he-IL" sz="1600" u="sng" dirty="0">
                <a:solidFill>
                  <a:prstClr val="black"/>
                </a:solidFill>
                <a:latin typeface="Times New Roman" pitchFamily="18" charset="0"/>
              </a:endParaRPr>
            </a:p>
          </p:txBody>
        </p:sp>
        <p:grpSp>
          <p:nvGrpSpPr>
            <p:cNvPr id="128013" name="קבוצה 2"/>
            <p:cNvGrpSpPr>
              <a:grpSpLocks/>
            </p:cNvGrpSpPr>
            <p:nvPr/>
          </p:nvGrpSpPr>
          <p:grpSpPr bwMode="auto">
            <a:xfrm>
              <a:off x="428625" y="4448178"/>
              <a:ext cx="4997450" cy="494922"/>
              <a:chOff x="980030" y="5579683"/>
              <a:chExt cx="4998161" cy="494996"/>
            </a:xfrm>
          </p:grpSpPr>
          <p:sp>
            <p:nvSpPr>
              <p:cNvPr id="128014" name="מלבן 1"/>
              <p:cNvSpPr>
                <a:spLocks noChangeArrowheads="1"/>
              </p:cNvSpPr>
              <p:nvPr/>
            </p:nvSpPr>
            <p:spPr bwMode="auto">
              <a:xfrm>
                <a:off x="4508400" y="5579683"/>
                <a:ext cx="4923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he-IL" sz="1000" dirty="0">
                    <a:solidFill>
                      <a:srgbClr val="000000"/>
                    </a:solidFill>
                  </a:rPr>
                  <a:t>על פי: </a:t>
                </a:r>
                <a:endParaRPr lang="he-IL" sz="1000" dirty="0">
                  <a:solidFill>
                    <a:srgbClr val="FF6600"/>
                  </a:solidFill>
                </a:endParaRPr>
              </a:p>
            </p:txBody>
          </p:sp>
          <p:sp>
            <p:nvSpPr>
              <p:cNvPr id="128015" name="מלבן 1"/>
              <p:cNvSpPr>
                <a:spLocks noChangeArrowheads="1"/>
              </p:cNvSpPr>
              <p:nvPr/>
            </p:nvSpPr>
            <p:spPr bwMode="auto">
              <a:xfrm>
                <a:off x="980030" y="5674569"/>
                <a:ext cx="4998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hlinkClick r:id="rId5"/>
                  </a:rPr>
                  <a:t>http://maps.grida.no/go/grafic/evolusion</a:t>
                </a:r>
                <a:r>
                  <a:rPr lang="en-US" sz="1000" dirty="0">
                    <a:solidFill>
                      <a:srgbClr val="000000"/>
                    </a:solidFill>
                  </a:rPr>
                  <a:t> of the world grain </a:t>
                </a:r>
              </a:p>
              <a:p>
                <a:pPr algn="l"/>
                <a:r>
                  <a:rPr lang="en-US" sz="1000" dirty="0">
                    <a:solidFill>
                      <a:srgbClr val="000000"/>
                    </a:solidFill>
                  </a:rPr>
                  <a:t>production comparison world europe china africa </a:t>
                </a:r>
                <a:r>
                  <a:rPr lang="en-US" sz="1000" b="1" dirty="0">
                    <a:solidFill>
                      <a:srgbClr val="000000"/>
                    </a:solidFill>
                  </a:rPr>
                  <a:t>cartogtographer/designer/author</a:t>
                </a:r>
                <a:endParaRPr lang="he-IL" sz="1000" b="1" dirty="0">
                  <a:solidFill>
                    <a:srgbClr val="FF6600"/>
                  </a:solidFill>
                </a:endParaRPr>
              </a:p>
            </p:txBody>
          </p:sp>
        </p:gr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0495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71BF31-CFC3-4C70-9823-F344C164F29B}" type="slidenum">
              <a:rPr lang="he-IL" smtClean="0"/>
              <a:pPr fontAlgn="base">
                <a:spcBef>
                  <a:spcPct val="0"/>
                </a:spcBef>
                <a:spcAft>
                  <a:spcPct val="0"/>
                </a:spcAft>
                <a:defRPr/>
              </a:pPr>
              <a:t>30</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16</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1A3CC2-833F-408C-9E94-F49F35E30F34}" type="slidenum">
              <a:rPr lang="he-IL" smtClean="0"/>
              <a:pPr fontAlgn="base">
                <a:spcBef>
                  <a:spcPct val="0"/>
                </a:spcBef>
                <a:spcAft>
                  <a:spcPct val="0"/>
                </a:spcAft>
                <a:defRPr/>
              </a:pPr>
              <a:t>31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428625" y="2708275"/>
            <a:ext cx="8143875" cy="25066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endParaRPr lang="he-IL" b="1" kern="0" dirty="0">
              <a:latin typeface="Arial"/>
              <a:cs typeface="Arial"/>
            </a:endParaRPr>
          </a:p>
          <a:p>
            <a:pPr fontAlgn="auto">
              <a:spcBef>
                <a:spcPts val="0"/>
              </a:spcBef>
              <a:spcAft>
                <a:spcPts val="0"/>
              </a:spcAft>
              <a:defRPr/>
            </a:pPr>
            <a:r>
              <a:rPr lang="he-IL" kern="0" dirty="0">
                <a:latin typeface="Arial"/>
                <a:cs typeface="Arial"/>
              </a:rPr>
              <a:t>א. הסכנה היא שהמין שהובא לצורכי הדברה ביולוגית, יתרבה ויהפוך ל</a:t>
            </a:r>
            <a:r>
              <a:rPr lang="he-IL" u="sng" kern="0" dirty="0">
                <a:latin typeface="Arial"/>
                <a:cs typeface="Arial"/>
              </a:rPr>
              <a:t>מין פולש</a:t>
            </a:r>
            <a:r>
              <a:rPr lang="he-IL" kern="0" dirty="0">
                <a:latin typeface="Arial"/>
                <a:cs typeface="Arial"/>
              </a:rPr>
              <a:t> ותהיה </a:t>
            </a:r>
            <a:r>
              <a:rPr lang="he-IL" u="sng" kern="0" dirty="0">
                <a:latin typeface="Arial"/>
                <a:cs typeface="Arial"/>
              </a:rPr>
              <a:t>הפרה של המאזן האקולוגי</a:t>
            </a:r>
            <a:r>
              <a:rPr lang="he-IL" kern="0" dirty="0">
                <a:latin typeface="Arial"/>
                <a:cs typeface="Arial"/>
              </a:rPr>
              <a:t>: פגיעה במארג המזון, פגיעה במינים שאינם מזיקים על ידי טריפתם או תחרות אתם, פגיעה בגידולים חקלאיים.</a:t>
            </a:r>
          </a:p>
          <a:p>
            <a:pPr fontAlgn="auto">
              <a:spcBef>
                <a:spcPts val="0"/>
              </a:spcBef>
              <a:spcAft>
                <a:spcPts val="0"/>
              </a:spcAft>
              <a:defRPr/>
            </a:pPr>
            <a:endParaRPr lang="he-IL" sz="1000" kern="0" dirty="0">
              <a:latin typeface="Arial"/>
              <a:cs typeface="Arial"/>
            </a:endParaRPr>
          </a:p>
          <a:p>
            <a:pPr fontAlgn="auto">
              <a:spcBef>
                <a:spcPts val="0"/>
              </a:spcBef>
              <a:spcAft>
                <a:spcPts val="0"/>
              </a:spcAft>
              <a:defRPr/>
            </a:pPr>
            <a:r>
              <a:rPr lang="he-IL" kern="0" dirty="0">
                <a:latin typeface="Arial"/>
                <a:cs typeface="Arial"/>
              </a:rPr>
              <a:t>ב. נתונים שיש לברר על העוף:</a:t>
            </a:r>
          </a:p>
          <a:p>
            <a:pPr fontAlgn="auto">
              <a:spcBef>
                <a:spcPts val="0"/>
              </a:spcBef>
              <a:spcAft>
                <a:spcPts val="0"/>
              </a:spcAft>
              <a:defRPr/>
            </a:pPr>
            <a:r>
              <a:rPr lang="he-IL" kern="0" dirty="0">
                <a:latin typeface="Arial"/>
                <a:cs typeface="Arial"/>
              </a:rPr>
              <a:t>    - את מי הוא עשוי לטרוף מלבד בעל החיים המזיק.</a:t>
            </a:r>
          </a:p>
          <a:p>
            <a:pPr fontAlgn="auto">
              <a:spcBef>
                <a:spcPts val="0"/>
              </a:spcBef>
              <a:spcAft>
                <a:spcPts val="0"/>
              </a:spcAft>
              <a:defRPr/>
            </a:pPr>
            <a:r>
              <a:rPr lang="he-IL" kern="0" dirty="0">
                <a:latin typeface="Arial"/>
                <a:cs typeface="Arial"/>
              </a:rPr>
              <a:t>    - עם מי הוא עשוי להתחרות על מזון או על משאבים אחרים</a:t>
            </a:r>
          </a:p>
          <a:p>
            <a:pPr fontAlgn="auto">
              <a:spcBef>
                <a:spcPts val="0"/>
              </a:spcBef>
              <a:spcAft>
                <a:spcPts val="0"/>
              </a:spcAft>
              <a:defRPr/>
            </a:pPr>
            <a:r>
              <a:rPr lang="he-IL" kern="0" dirty="0">
                <a:latin typeface="Arial"/>
                <a:cs typeface="Arial"/>
              </a:rPr>
              <a:t>    - האם יש לו טורפים טבעיים (שיווסתו את גודל האוכלוסייה שלו)?</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BB0DEB-D75F-417C-BF9A-F8C5722BDF26}" type="slidenum">
              <a:rPr lang="he-IL" smtClean="0"/>
              <a:pPr fontAlgn="base">
                <a:spcBef>
                  <a:spcPct val="0"/>
                </a:spcBef>
                <a:spcAft>
                  <a:spcPct val="0"/>
                </a:spcAft>
                <a:defRPr/>
              </a:pPr>
              <a:t>32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17</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6F8C3A-52B1-4068-8016-32AB5F64D845}" type="slidenum">
              <a:rPr lang="he-IL" smtClean="0"/>
              <a:pPr fontAlgn="base">
                <a:spcBef>
                  <a:spcPct val="0"/>
                </a:spcBef>
                <a:spcAft>
                  <a:spcPct val="0"/>
                </a:spcAft>
                <a:defRPr/>
              </a:pPr>
              <a:t>33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357188" y="2708275"/>
            <a:ext cx="8215312" cy="3149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latin typeface="Arial"/>
                <a:cs typeface="Arial"/>
              </a:rPr>
              <a:t>הדברה כימית עלולה </a:t>
            </a:r>
            <a:r>
              <a:rPr lang="he-IL" u="sng" kern="0" dirty="0">
                <a:latin typeface="Arial"/>
                <a:cs typeface="Arial"/>
              </a:rPr>
              <a:t>לפגוע ישירות גם במינים אחרים</a:t>
            </a:r>
            <a:r>
              <a:rPr lang="he-IL" kern="0" dirty="0">
                <a:latin typeface="Arial"/>
                <a:cs typeface="Arial"/>
              </a:rPr>
              <a:t> מלבד באורגניזם המזיק או לפגוע בהם בעקיפין דרך </a:t>
            </a:r>
            <a:r>
              <a:rPr lang="he-IL" u="sng" kern="0" dirty="0">
                <a:latin typeface="Arial"/>
                <a:cs typeface="Arial"/>
              </a:rPr>
              <a:t>הרעלה משנית</a:t>
            </a:r>
            <a:r>
              <a:rPr lang="he-IL" kern="0" dirty="0">
                <a:latin typeface="Arial"/>
                <a:cs typeface="Arial"/>
              </a:rPr>
              <a:t>. חומרי ההדברה מתפזרים בסביבה (קרקע, מים) ומצטברים בה, וכך הם עלולים להמשיך לפגוע באורגניזמים גם באזורים אחרים, ואף בבריאות האדם. </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הדברה ביולוגית שאינה מבוקרת עלולה </a:t>
            </a:r>
            <a:r>
              <a:rPr lang="he-IL" u="sng" kern="0" dirty="0">
                <a:latin typeface="Arial"/>
                <a:cs typeface="Arial"/>
              </a:rPr>
              <a:t>לפגוע גם במינים אחרים</a:t>
            </a:r>
            <a:r>
              <a:rPr lang="he-IL" kern="0" dirty="0">
                <a:latin typeface="Arial"/>
                <a:cs typeface="Arial"/>
              </a:rPr>
              <a:t> מלבד באורגניזם המזיק: המין שהובא לצורכי הדברה ביולוגית, </a:t>
            </a:r>
            <a:r>
              <a:rPr lang="he-IL" u="sng" kern="0" dirty="0">
                <a:latin typeface="Arial"/>
                <a:cs typeface="Arial"/>
              </a:rPr>
              <a:t>יתחרה או יטרוף</a:t>
            </a:r>
            <a:r>
              <a:rPr lang="he-IL" kern="0" dirty="0">
                <a:latin typeface="Arial"/>
                <a:cs typeface="Arial"/>
              </a:rPr>
              <a:t> מינים נוספים. הנזק עלול להיות גדול אם לאורגניזם המדביר אין טורף במערכת האקולוגית, כי אוכלוסייתו עלולה לגדול יותר מדי.</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שני סוגי ההדברה עלולים לפגוע במגוון המינים ובמאזן האקולוגי. ואולם לרוב, נזקי ההדברה הכימית גדולים יותר מנזקי ההדברה הביולוגית.</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7AE0AE-7253-4BA3-AFB3-061D18979057}" type="slidenum">
              <a:rPr lang="he-IL" smtClean="0"/>
              <a:pPr fontAlgn="base">
                <a:spcBef>
                  <a:spcPct val="0"/>
                </a:spcBef>
                <a:spcAft>
                  <a:spcPct val="0"/>
                </a:spcAft>
                <a:defRPr/>
              </a:pPr>
              <a:t>34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21</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34</a:t>
            </a:fld>
            <a:endParaRPr lang="he-IL" altLang="he-IL" sz="1100" kern="0" dirty="0">
              <a:solidFill>
                <a:srgbClr val="BFBFBF"/>
              </a:solidFill>
            </a:endParaRPr>
          </a:p>
        </p:txBody>
      </p:sp>
    </p:spTree>
    <p:extLst>
      <p:ext uri="{BB962C8B-B14F-4D97-AF65-F5344CB8AC3E}">
        <p14:creationId xmlns:p14="http://schemas.microsoft.com/office/powerpoint/2010/main" val="3348849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B44A71-76EE-4241-8716-8BF08995511F}" type="slidenum">
              <a:rPr lang="he-IL" smtClean="0"/>
              <a:pPr fontAlgn="base">
                <a:spcBef>
                  <a:spcPct val="0"/>
                </a:spcBef>
                <a:spcAft>
                  <a:spcPct val="0"/>
                </a:spcAft>
                <a:defRPr/>
              </a:pPr>
              <a:t>35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9" name="Rectangle 12"/>
          <p:cNvSpPr/>
          <p:nvPr/>
        </p:nvSpPr>
        <p:spPr>
          <a:xfrm>
            <a:off x="357188" y="2779713"/>
            <a:ext cx="8215312" cy="288153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גורם </a:t>
            </a:r>
            <a:r>
              <a:rPr lang="he-IL" u="sng" kern="0" dirty="0">
                <a:solidFill>
                  <a:sysClr val="windowText" lastClr="000000"/>
                </a:solidFill>
                <a:latin typeface="Arial"/>
                <a:cs typeface="Arial"/>
              </a:rPr>
              <a:t>א-ביוטי</a:t>
            </a:r>
            <a:r>
              <a:rPr lang="he-IL" kern="0" dirty="0">
                <a:solidFill>
                  <a:sysClr val="windowText" lastClr="000000"/>
                </a:solidFill>
                <a:latin typeface="Arial"/>
                <a:cs typeface="Arial"/>
              </a:rPr>
              <a:t> שגורם לנזק: פליטת עשן וגזי חממה ממכוניות וממפעלים.</a:t>
            </a:r>
          </a:p>
          <a:p>
            <a:pPr fontAlgn="auto">
              <a:spcBef>
                <a:spcPts val="0"/>
              </a:spcBef>
              <a:spcAft>
                <a:spcPts val="0"/>
              </a:spcAft>
              <a:defRPr/>
            </a:pPr>
            <a:r>
              <a:rPr lang="he-IL" u="sng" kern="0" dirty="0">
                <a:solidFill>
                  <a:sysClr val="windowText" lastClr="000000"/>
                </a:solidFill>
                <a:latin typeface="Arial"/>
                <a:cs typeface="Arial"/>
              </a:rPr>
              <a:t>הסבר</a:t>
            </a:r>
            <a:r>
              <a:rPr lang="he-IL" kern="0" dirty="0">
                <a:solidFill>
                  <a:sysClr val="windowText" lastClr="000000"/>
                </a:solidFill>
                <a:latin typeface="Arial"/>
                <a:cs typeface="Arial"/>
              </a:rPr>
              <a:t>: הרעלים שנפלטים יוצרים זיהום אוויר ועלולים לפגוע בנשימה של בעלי חיים וצמחים. גזי החממה מגבירים את אפקט החממה. </a:t>
            </a:r>
          </a:p>
          <a:p>
            <a:pPr fontAlgn="auto">
              <a:spcBef>
                <a:spcPts val="0"/>
              </a:spcBef>
              <a:spcAft>
                <a:spcPts val="0"/>
              </a:spcAft>
              <a:defRPr/>
            </a:pPr>
            <a:r>
              <a:rPr lang="he-IL" kern="0" dirty="0">
                <a:solidFill>
                  <a:sysClr val="windowText" lastClr="000000"/>
                </a:solidFill>
                <a:latin typeface="Arial"/>
                <a:cs typeface="Arial"/>
              </a:rPr>
              <a:t>(</a:t>
            </a:r>
            <a:r>
              <a:rPr lang="he-IL" kern="0" dirty="0">
                <a:solidFill>
                  <a:prstClr val="black"/>
                </a:solidFill>
                <a:latin typeface="Arial"/>
                <a:cs typeface="Arial"/>
              </a:rPr>
              <a:t>עוד גורמים </a:t>
            </a:r>
            <a:r>
              <a:rPr lang="he-IL" kern="0" dirty="0">
                <a:solidFill>
                  <a:sysClr val="windowText" lastClr="000000"/>
                </a:solidFill>
                <a:latin typeface="Arial"/>
                <a:cs typeface="Arial"/>
              </a:rPr>
              <a:t>א-ביוטיים: זיהום אוויר/קרקע/מים </a:t>
            </a:r>
            <a:r>
              <a:rPr lang="he-IL" kern="0" dirty="0">
                <a:solidFill>
                  <a:prstClr val="black"/>
                </a:solidFill>
                <a:latin typeface="Arial"/>
                <a:cs typeface="Arial"/>
              </a:rPr>
              <a:t>על ידי חומרים תעשייתיים וחומרי הדברה, פליטת גזים שמגדילים את החור באוזון.)</a:t>
            </a:r>
          </a:p>
          <a:p>
            <a:pPr fontAlgn="auto">
              <a:spcBef>
                <a:spcPts val="0"/>
              </a:spcBef>
              <a:spcAft>
                <a:spcPts val="0"/>
              </a:spcAft>
              <a:defRPr/>
            </a:pPr>
            <a:endParaRPr lang="he-IL" sz="1000"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גורם </a:t>
            </a:r>
            <a:r>
              <a:rPr lang="he-IL" u="sng" kern="0" dirty="0">
                <a:solidFill>
                  <a:prstClr val="black"/>
                </a:solidFill>
                <a:latin typeface="Arial"/>
                <a:cs typeface="Arial"/>
              </a:rPr>
              <a:t>ביוטי</a:t>
            </a:r>
            <a:r>
              <a:rPr lang="he-IL" kern="0" dirty="0">
                <a:solidFill>
                  <a:prstClr val="black"/>
                </a:solidFill>
                <a:latin typeface="Arial"/>
                <a:cs typeface="Arial"/>
              </a:rPr>
              <a:t> שגורם לנזק: הכנסת מינים פולשים (לדוגמה, מין שהובא לצורך הדברה ביולוגית).</a:t>
            </a:r>
          </a:p>
          <a:p>
            <a:pPr fontAlgn="auto">
              <a:spcBef>
                <a:spcPts val="0"/>
              </a:spcBef>
              <a:spcAft>
                <a:spcPts val="0"/>
              </a:spcAft>
              <a:defRPr/>
            </a:pPr>
            <a:r>
              <a:rPr lang="he-IL" u="sng" kern="0" dirty="0">
                <a:solidFill>
                  <a:prstClr val="black"/>
                </a:solidFill>
                <a:latin typeface="Arial"/>
                <a:cs typeface="Arial"/>
              </a:rPr>
              <a:t>הסבר</a:t>
            </a:r>
            <a:r>
              <a:rPr lang="he-IL" kern="0" dirty="0">
                <a:solidFill>
                  <a:prstClr val="black"/>
                </a:solidFill>
                <a:latin typeface="Arial"/>
                <a:cs typeface="Arial"/>
              </a:rPr>
              <a:t>: המין שהוכנס על ידי האדם מתרבה ופוגע במינים אחרים על ידי טריפתם </a:t>
            </a:r>
            <a:r>
              <a:rPr lang="he-IL" kern="0" dirty="0">
                <a:solidFill>
                  <a:sysClr val="windowText" lastClr="000000"/>
                </a:solidFill>
                <a:latin typeface="Arial"/>
                <a:cs typeface="Arial"/>
              </a:rPr>
              <a:t>או התחרות אִתם.</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35</a:t>
            </a:fld>
            <a:endParaRPr lang="he-IL" altLang="he-IL" sz="1100" kern="0" dirty="0">
              <a:solidFill>
                <a:srgbClr val="BFBFBF"/>
              </a:solidFill>
            </a:endParaRPr>
          </a:p>
        </p:txBody>
      </p:sp>
    </p:spTree>
    <p:extLst>
      <p:ext uri="{BB962C8B-B14F-4D97-AF65-F5344CB8AC3E}">
        <p14:creationId xmlns:p14="http://schemas.microsoft.com/office/powerpoint/2010/main" val="1890551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48680"/>
            <a:ext cx="8358188" cy="241433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000000"/>
                </a:solidFill>
              </a:rPr>
              <a:t>הגדלת היבול החקלאי התאפשרה הודות לפיתוח והשבחת זנים בעלי התכונות הבאות:</a:t>
            </a:r>
          </a:p>
          <a:p>
            <a:pPr eaLnBrk="1" hangingPunct="1">
              <a:defRPr/>
            </a:pPr>
            <a:r>
              <a:rPr lang="he-IL" dirty="0">
                <a:solidFill>
                  <a:srgbClr val="000000"/>
                </a:solidFill>
              </a:rPr>
              <a:t>עתירי יבול</a:t>
            </a:r>
          </a:p>
          <a:p>
            <a:pPr marL="285750" indent="-285750" eaLnBrk="1" hangingPunct="1">
              <a:buFont typeface="Wingdings" panose="05000000000000000000" pitchFamily="2" charset="2"/>
              <a:buChar char="v"/>
              <a:defRPr/>
            </a:pPr>
            <a:r>
              <a:rPr lang="he-IL" dirty="0">
                <a:solidFill>
                  <a:srgbClr val="000000"/>
                </a:solidFill>
              </a:rPr>
              <a:t>עמידים לתנאים במגוון גדול של בתי גידול – דבר שאפשר להרחיב את אזורי החקלאות גם לשטחים לא פוריים.</a:t>
            </a:r>
          </a:p>
          <a:p>
            <a:pPr marL="285750" indent="-285750" eaLnBrk="1" hangingPunct="1">
              <a:buFont typeface="Wingdings" panose="05000000000000000000" pitchFamily="2" charset="2"/>
              <a:buChar char="v"/>
              <a:defRPr/>
            </a:pPr>
            <a:r>
              <a:rPr lang="he-IL" dirty="0">
                <a:solidFill>
                  <a:srgbClr val="000000"/>
                </a:solidFill>
              </a:rPr>
              <a:t>בעלי ערכים תזונתיים משופרים.</a:t>
            </a:r>
          </a:p>
          <a:p>
            <a:pPr marL="285750" indent="-285750" eaLnBrk="1" hangingPunct="1">
              <a:buFont typeface="Wingdings" panose="05000000000000000000" pitchFamily="2" charset="2"/>
              <a:buChar char="v"/>
              <a:defRPr/>
            </a:pPr>
            <a:r>
              <a:rPr lang="he-IL" dirty="0">
                <a:solidFill>
                  <a:srgbClr val="000000"/>
                </a:solidFill>
              </a:rPr>
              <a:t>עמידים למזיקים – דבר שאפשר להקטין את השימוש בחומרי הדברה.</a:t>
            </a:r>
          </a:p>
          <a:p>
            <a:pPr marL="285750" indent="-285750" eaLnBrk="1" hangingPunct="1">
              <a:buFont typeface="Wingdings" panose="05000000000000000000" pitchFamily="2" charset="2"/>
              <a:buChar char="v"/>
              <a:defRPr/>
            </a:pPr>
            <a:r>
              <a:rPr lang="he-IL" dirty="0">
                <a:solidFill>
                  <a:srgbClr val="000000"/>
                </a:solidFill>
              </a:rPr>
              <a:t>בעלי חיי מדף ארוכים.</a:t>
            </a:r>
          </a:p>
          <a:p>
            <a:pPr marL="285750" indent="-285750" eaLnBrk="1" hangingPunct="1">
              <a:buFont typeface="Wingdings" panose="05000000000000000000" pitchFamily="2" charset="2"/>
              <a:buChar char="v"/>
              <a:defRPr/>
            </a:pPr>
            <a:endParaRPr lang="he-IL" dirty="0">
              <a:solidFill>
                <a:srgbClr val="000000"/>
              </a:solidFill>
            </a:endParaRPr>
          </a:p>
          <a:p>
            <a:pPr eaLnBrk="1" hangingPunct="1">
              <a:defRPr/>
            </a:pPr>
            <a:endParaRPr lang="he-IL" b="1" dirty="0">
              <a:solidFill>
                <a:srgbClr val="FF6600"/>
              </a:solidFill>
            </a:endParaRPr>
          </a:p>
          <a:p>
            <a:pPr eaLnBrk="1" hangingPunct="1">
              <a:defRPr/>
            </a:pPr>
            <a:endParaRPr lang="he-IL" u="sng" dirty="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a:solidFill>
                  <a:srgbClr val="FF6600"/>
                </a:solidFill>
              </a:rPr>
              <a:t>פיתוח זנים עתירי יבול, איכותיים ועמידים למזיקים</a:t>
            </a:r>
            <a:endParaRPr lang="he-IL" sz="1800" dirty="0">
              <a:solidFill>
                <a:srgbClr val="FF6600"/>
              </a:solidFill>
            </a:endParaRP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36</a:t>
            </a:fld>
            <a:endParaRPr lang="he-IL" altLang="he-IL" sz="1100" kern="0" dirty="0">
              <a:solidFill>
                <a:srgbClr val="BFBFBF"/>
              </a:solidFill>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6" name="TextBox 5"/>
          <p:cNvSpPr txBox="1"/>
          <p:nvPr/>
        </p:nvSpPr>
        <p:spPr>
          <a:xfrm>
            <a:off x="390125" y="2636912"/>
            <a:ext cx="8358188" cy="120716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000000"/>
                </a:solidFill>
              </a:rPr>
              <a:t>פיתוח הזנים נעשה בשתי שיטות עיקריות:</a:t>
            </a:r>
          </a:p>
          <a:p>
            <a:pPr eaLnBrk="1" hangingPunct="1">
              <a:defRPr/>
            </a:pPr>
            <a:r>
              <a:rPr lang="he-IL" dirty="0">
                <a:solidFill>
                  <a:schemeClr val="accent3"/>
                </a:solidFill>
              </a:rPr>
              <a:t>הכלאות</a:t>
            </a:r>
            <a:r>
              <a:rPr lang="he-IL" dirty="0">
                <a:solidFill>
                  <a:srgbClr val="000000"/>
                </a:solidFill>
              </a:rPr>
              <a:t> חוזרות ונשנות בין פרטים בעלי תכונות רצויות וברירת הצאצאים המשובחים ביותר.</a:t>
            </a:r>
          </a:p>
          <a:p>
            <a:pPr eaLnBrk="1" hangingPunct="1">
              <a:defRPr/>
            </a:pPr>
            <a:r>
              <a:rPr lang="he-IL" dirty="0">
                <a:solidFill>
                  <a:schemeClr val="accent3"/>
                </a:solidFill>
              </a:rPr>
              <a:t>הנדסה גנטית </a:t>
            </a:r>
            <a:r>
              <a:rPr lang="he-IL" dirty="0">
                <a:solidFill>
                  <a:srgbClr val="000000"/>
                </a:solidFill>
              </a:rPr>
              <a:t>– שיטה שפותחה במחצית השנייה של המאה ה-20.</a:t>
            </a:r>
          </a:p>
          <a:p>
            <a:pPr eaLnBrk="1" hangingPunct="1">
              <a:defRPr/>
            </a:pPr>
            <a:r>
              <a:rPr lang="he-IL" dirty="0">
                <a:solidFill>
                  <a:srgbClr val="000000"/>
                </a:solidFill>
              </a:rPr>
              <a:t>דוגמאות לזנים שפותחו בישראל:</a:t>
            </a:r>
          </a:p>
        </p:txBody>
      </p:sp>
      <p:sp>
        <p:nvSpPr>
          <p:cNvPr id="2" name="מלבן 1"/>
          <p:cNvSpPr/>
          <p:nvPr/>
        </p:nvSpPr>
        <p:spPr>
          <a:xfrm>
            <a:off x="323528" y="3861048"/>
            <a:ext cx="4175695" cy="2000548"/>
          </a:xfrm>
          <a:prstGeom prst="rect">
            <a:avLst/>
          </a:prstGeom>
        </p:spPr>
        <p:txBody>
          <a:bodyPr wrap="square">
            <a:spAutoFit/>
          </a:bodyPr>
          <a:lstStyle/>
          <a:p>
            <a:r>
              <a:rPr lang="he-IL" sz="1400" b="1" dirty="0"/>
              <a:t>                     זני בוטנים </a:t>
            </a:r>
          </a:p>
          <a:p>
            <a:endParaRPr lang="he-IL" sz="1600" b="1" dirty="0"/>
          </a:p>
          <a:p>
            <a:endParaRPr lang="he-IL" sz="1600" b="1" dirty="0"/>
          </a:p>
          <a:p>
            <a:endParaRPr lang="he-IL" sz="1600" b="1" dirty="0"/>
          </a:p>
          <a:p>
            <a:endParaRPr lang="he-IL" sz="1600" b="1" dirty="0"/>
          </a:p>
          <a:p>
            <a:endParaRPr lang="he-IL" sz="1600" b="1" dirty="0"/>
          </a:p>
          <a:p>
            <a:endParaRPr lang="he-IL" sz="1600" b="1" dirty="0"/>
          </a:p>
          <a:p>
            <a:endParaRPr lang="he-IL" sz="1400" b="1" dirty="0"/>
          </a:p>
        </p:txBody>
      </p:sp>
      <p:grpSp>
        <p:nvGrpSpPr>
          <p:cNvPr id="4" name="קבוצה 3"/>
          <p:cNvGrpSpPr/>
          <p:nvPr/>
        </p:nvGrpSpPr>
        <p:grpSpPr>
          <a:xfrm>
            <a:off x="4932040" y="3844081"/>
            <a:ext cx="3816273" cy="2843863"/>
            <a:chOff x="1254437" y="3931329"/>
            <a:chExt cx="3816273" cy="2843863"/>
          </a:xfrm>
        </p:grpSpPr>
        <p:sp>
          <p:nvSpPr>
            <p:cNvPr id="8" name="מלבן 7"/>
            <p:cNvSpPr/>
            <p:nvPr/>
          </p:nvSpPr>
          <p:spPr>
            <a:xfrm>
              <a:off x="1758493" y="3948296"/>
              <a:ext cx="3000848" cy="2031325"/>
            </a:xfrm>
            <a:prstGeom prst="rect">
              <a:avLst/>
            </a:prstGeom>
          </p:spPr>
          <p:txBody>
            <a:bodyPr wrap="square">
              <a:spAutoFit/>
            </a:bodyPr>
            <a:lstStyle/>
            <a:p>
              <a:r>
                <a:rPr lang="he-IL" sz="1400" b="1" dirty="0"/>
                <a:t>    עגבניות "דניאלה" – שיאניות היבול</a:t>
              </a:r>
            </a:p>
            <a:p>
              <a:endParaRPr lang="he-IL" sz="1600" b="1" dirty="0"/>
            </a:p>
            <a:p>
              <a:endParaRPr lang="he-IL" sz="1600" b="1" dirty="0"/>
            </a:p>
            <a:p>
              <a:endParaRPr lang="he-IL" sz="1600" b="1" dirty="0"/>
            </a:p>
            <a:p>
              <a:endParaRPr lang="he-IL" sz="1600" b="1" dirty="0"/>
            </a:p>
            <a:p>
              <a:endParaRPr lang="he-IL" sz="1600" b="1" dirty="0"/>
            </a:p>
            <a:p>
              <a:endParaRPr lang="he-IL" sz="1600" b="1" dirty="0"/>
            </a:p>
            <a:p>
              <a:endParaRPr lang="he-IL" sz="1600" b="1" dirty="0"/>
            </a:p>
          </p:txBody>
        </p:sp>
        <p:sp>
          <p:nvSpPr>
            <p:cNvPr id="12" name="מלבן 11"/>
            <p:cNvSpPr/>
            <p:nvPr/>
          </p:nvSpPr>
          <p:spPr>
            <a:xfrm>
              <a:off x="1254437" y="3931329"/>
              <a:ext cx="3816273" cy="2843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מלבן 14"/>
          <p:cNvSpPr/>
          <p:nvPr/>
        </p:nvSpPr>
        <p:spPr>
          <a:xfrm>
            <a:off x="719138" y="3844081"/>
            <a:ext cx="4212902" cy="2843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4932040" y="6074132"/>
            <a:ext cx="3800798" cy="523220"/>
          </a:xfrm>
          <a:prstGeom prst="rect">
            <a:avLst/>
          </a:prstGeom>
        </p:spPr>
        <p:txBody>
          <a:bodyPr wrap="square">
            <a:spAutoFit/>
          </a:bodyPr>
          <a:lstStyle/>
          <a:p>
            <a:r>
              <a:rPr lang="he-IL" sz="1400" b="1" dirty="0"/>
              <a:t>זן עמיד במיוחד, עתיר יבול ובעל חיי מדף ארוכים. נחשב כיום לאחד הזנים הנפוצים ביותר בעולם</a:t>
            </a:r>
          </a:p>
        </p:txBody>
      </p:sp>
      <p:sp>
        <p:nvSpPr>
          <p:cNvPr id="9" name="מלבן 8"/>
          <p:cNvSpPr/>
          <p:nvPr/>
        </p:nvSpPr>
        <p:spPr>
          <a:xfrm>
            <a:off x="215900" y="5949280"/>
            <a:ext cx="4572000" cy="738664"/>
          </a:xfrm>
          <a:prstGeom prst="rect">
            <a:avLst/>
          </a:prstGeom>
        </p:spPr>
        <p:txBody>
          <a:bodyPr>
            <a:spAutoFit/>
          </a:bodyPr>
          <a:lstStyle/>
          <a:p>
            <a:r>
              <a:rPr lang="he-IL" sz="1400" b="1" dirty="0"/>
              <a:t>עתירי יבול, בעלי תרמילים גדולים,</a:t>
            </a:r>
          </a:p>
          <a:p>
            <a:r>
              <a:rPr lang="he-IL" sz="1400" b="1" dirty="0"/>
              <a:t>עמידים לתנאי קור וליובש. הודות לשימוש בזנים אלה, </a:t>
            </a:r>
          </a:p>
          <a:p>
            <a:r>
              <a:rPr lang="he-IL" sz="1400" b="1" dirty="0"/>
              <a:t>יבול הבוטנים בישראל הוא מהגבוהים בעולם.</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32" b="16986"/>
          <a:stretch/>
        </p:blipFill>
        <p:spPr bwMode="auto">
          <a:xfrm>
            <a:off x="1403648" y="4149080"/>
            <a:ext cx="2958384" cy="177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28928" y="4149080"/>
            <a:ext cx="2959496" cy="179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875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37</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שימוש במים להשקיה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438" y="620688"/>
            <a:ext cx="8469312"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צמחים זקוקים למים לשם גידולם. השקיית השדות החקלאיים מאפשרת את התפתחות הצמחים וגורמת להגדלת היבול.</a:t>
            </a:r>
          </a:p>
          <a:p>
            <a:pPr fontAlgn="auto">
              <a:spcBef>
                <a:spcPts val="0"/>
              </a:spcBef>
              <a:spcAft>
                <a:spcPts val="0"/>
              </a:spcAft>
              <a:defRPr/>
            </a:pPr>
            <a:r>
              <a:rPr lang="he-IL" u="sng" kern="0" dirty="0"/>
              <a:t>מכיוון שכמות המים היא גורם מגביל במקומות רבים, במיוחד בישראל, ננקטות דרכים לצמצום ניצול יתר של המים ולניהול מושכל של משק המים, ובהן</a:t>
            </a:r>
            <a:r>
              <a:rPr lang="he-IL" kern="0" dirty="0"/>
              <a:t>:</a:t>
            </a:r>
          </a:p>
          <a:p>
            <a:pPr fontAlgn="auto">
              <a:spcBef>
                <a:spcPts val="0"/>
              </a:spcBef>
              <a:spcAft>
                <a:spcPts val="0"/>
              </a:spcAft>
              <a:defRPr/>
            </a:pPr>
            <a:r>
              <a:rPr lang="he-IL" kern="0" dirty="0"/>
              <a:t>א. שיטת ההשקיה בטפטפות, שפותחה בישראל, מקטינה את צריכת המים לעומת ההשקיה  בממטרות.</a:t>
            </a:r>
          </a:p>
          <a:p>
            <a:pPr fontAlgn="auto">
              <a:spcBef>
                <a:spcPts val="0"/>
              </a:spcBef>
              <a:spcAft>
                <a:spcPts val="0"/>
              </a:spcAft>
              <a:defRPr/>
            </a:pPr>
            <a:r>
              <a:rPr lang="he-IL" kern="0" dirty="0"/>
              <a:t>ב. </a:t>
            </a:r>
            <a:r>
              <a:rPr lang="he-IL" kern="0" noProof="1"/>
              <a:t>שימוש במי קולחין להשקיית גידולים חקלאיים שאינם משמשים למזון כגון כותנה. שימוש במי הקולחין מחזיר </a:t>
            </a:r>
            <a:r>
              <a:rPr lang="he-IL" kern="0" dirty="0"/>
              <a:t>מים למחזור המים המקומי.</a:t>
            </a:r>
          </a:p>
          <a:p>
            <a:pPr fontAlgn="auto">
              <a:spcBef>
                <a:spcPts val="0"/>
              </a:spcBef>
              <a:spcAft>
                <a:spcPts val="0"/>
              </a:spcAft>
              <a:defRPr/>
            </a:pPr>
            <a:r>
              <a:rPr lang="he-IL" kern="0" dirty="0"/>
              <a:t>ג. שימוש במים מליחים להשקיית גידולים העמידים לתנאי מליחות כמו עגבניות.</a:t>
            </a:r>
          </a:p>
          <a:p>
            <a:pPr fontAlgn="auto">
              <a:spcBef>
                <a:spcPts val="0"/>
              </a:spcBef>
              <a:spcAft>
                <a:spcPts val="0"/>
              </a:spcAft>
              <a:defRPr/>
            </a:pPr>
            <a:endParaRPr lang="he-IL" kern="0" dirty="0"/>
          </a:p>
        </p:txBody>
      </p:sp>
      <p:grpSp>
        <p:nvGrpSpPr>
          <p:cNvPr id="80903" name="קבוצה 14"/>
          <p:cNvGrpSpPr>
            <a:grpSpLocks/>
          </p:cNvGrpSpPr>
          <p:nvPr/>
        </p:nvGrpSpPr>
        <p:grpSpPr bwMode="auto">
          <a:xfrm>
            <a:off x="665163" y="3315989"/>
            <a:ext cx="7923212" cy="3281363"/>
            <a:chOff x="665191" y="3139859"/>
            <a:chExt cx="7923184" cy="3281639"/>
          </a:xfrm>
        </p:grpSpPr>
        <p:sp>
          <p:nvSpPr>
            <p:cNvPr id="8" name="מלבן 7"/>
            <p:cNvSpPr/>
            <p:nvPr/>
          </p:nvSpPr>
          <p:spPr bwMode="auto">
            <a:xfrm>
              <a:off x="680344" y="4929198"/>
              <a:ext cx="7908031" cy="14923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bwMode="auto">
            <a:xfrm>
              <a:off x="677976" y="3159126"/>
              <a:ext cx="7908032" cy="62706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TextBox 10"/>
            <p:cNvSpPr txBox="1"/>
            <p:nvPr/>
          </p:nvSpPr>
          <p:spPr bwMode="auto">
            <a:xfrm>
              <a:off x="996977" y="3139859"/>
              <a:ext cx="7575523"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שפירים</a:t>
              </a:r>
            </a:p>
            <a:p>
              <a:pPr fontAlgn="auto">
                <a:spcBef>
                  <a:spcPts val="0"/>
                </a:spcBef>
                <a:spcAft>
                  <a:spcPts val="0"/>
                </a:spcAft>
                <a:defRPr/>
              </a:pPr>
              <a:r>
                <a:rPr lang="he-IL" kern="0" dirty="0"/>
                <a:t>מים שאיכותם טובה והם ראויים לשתייה ולכל שימוש אחר.</a:t>
              </a:r>
            </a:p>
          </p:txBody>
        </p:sp>
        <p:sp>
          <p:nvSpPr>
            <p:cNvPr id="13" name="מלבן 12"/>
            <p:cNvSpPr/>
            <p:nvPr/>
          </p:nvSpPr>
          <p:spPr bwMode="auto">
            <a:xfrm>
              <a:off x="677976" y="4028337"/>
              <a:ext cx="7908032" cy="61510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bwMode="auto">
            <a:xfrm>
              <a:off x="750916" y="4929122"/>
              <a:ext cx="7821584" cy="147808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מליחים</a:t>
              </a:r>
            </a:p>
            <a:p>
              <a:pPr fontAlgn="auto">
                <a:spcBef>
                  <a:spcPts val="0"/>
                </a:spcBef>
                <a:spcAft>
                  <a:spcPts val="0"/>
                </a:spcAft>
                <a:defRPr/>
              </a:pPr>
              <a:r>
                <a:rPr lang="he-IL" kern="0" dirty="0"/>
                <a:t>מים שרמת המליחות בהם גבוהה מרמת המלחים במים מתוקים, אך נמוכה מרמת המלחים במי ים. אפשר להשתמש במים המליחים במקרים כלשהם בתעשייה ובחקלאות.</a:t>
              </a:r>
            </a:p>
            <a:p>
              <a:pPr fontAlgn="auto">
                <a:spcBef>
                  <a:spcPts val="0"/>
                </a:spcBef>
                <a:spcAft>
                  <a:spcPts val="0"/>
                </a:spcAft>
                <a:defRPr/>
              </a:pPr>
              <a:r>
                <a:rPr lang="he-IL" kern="0" dirty="0"/>
                <a:t>בישראל יש כמות גדולה של מים מליחים במי תהום. אפשר להשתמש במים המליחים כמות שהם או להתפיל אותם.</a:t>
              </a:r>
            </a:p>
          </p:txBody>
        </p:sp>
        <p:sp>
          <p:nvSpPr>
            <p:cNvPr id="10" name="TextBox 9"/>
            <p:cNvSpPr txBox="1"/>
            <p:nvPr/>
          </p:nvSpPr>
          <p:spPr bwMode="auto">
            <a:xfrm>
              <a:off x="665191" y="4000356"/>
              <a:ext cx="7907309"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 קולחין</a:t>
              </a:r>
              <a:endParaRPr lang="he-IL" u="sng" kern="0" dirty="0"/>
            </a:p>
            <a:p>
              <a:pPr fontAlgn="auto">
                <a:spcBef>
                  <a:spcPts val="0"/>
                </a:spcBef>
                <a:spcAft>
                  <a:spcPts val="0"/>
                </a:spcAft>
                <a:defRPr/>
              </a:pPr>
              <a:r>
                <a:rPr lang="he-IL" kern="0" dirty="0"/>
                <a:t>מי שפכים שעברו טיהור ואפשר להשתמש בהם להשקיית גידולים חקלאיים ולתעשייה.</a:t>
              </a:r>
            </a:p>
          </p:txBody>
        </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38</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שימוש במים להשקיה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38</a:t>
            </a:fld>
            <a:endParaRPr lang="he-IL" altLang="he-IL" sz="1100" kern="0" dirty="0">
              <a:solidFill>
                <a:srgbClr val="BFBFBF"/>
              </a:solidFill>
            </a:endParaRPr>
          </a:p>
        </p:txBody>
      </p:sp>
      <p:pic>
        <p:nvPicPr>
          <p:cNvPr id="7170" name="Picture 2" descr="http://upload.wikimedia.org/wikipedia/commons/thumb/9/98/PikiWiki_Israel_12070_Emek_Izrael_-_izrael_valley.jpg/800px-PikiWiki_Israel_12070_Emek_Izrael_-_izrael_va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36712"/>
            <a:ext cx="6504778" cy="487858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274866" y="6087922"/>
            <a:ext cx="6609502" cy="369332"/>
          </a:xfrm>
          <a:prstGeom prst="rect">
            <a:avLst/>
          </a:prstGeom>
        </p:spPr>
        <p:txBody>
          <a:bodyPr wrap="none">
            <a:spAutoFit/>
          </a:bodyPr>
          <a:lstStyle/>
          <a:p>
            <a:r>
              <a:rPr lang="he-IL" dirty="0"/>
              <a:t>ברֵכות לטיפול במי קולחין, שלאחר מכן משמשים לחקלאות, עמק יזרעאל. </a:t>
            </a:r>
          </a:p>
        </p:txBody>
      </p:sp>
    </p:spTree>
    <p:extLst>
      <p:ext uri="{BB962C8B-B14F-4D97-AF65-F5344CB8AC3E}">
        <p14:creationId xmlns:p14="http://schemas.microsoft.com/office/powerpoint/2010/main" val="1991680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39</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שימוש בתאורה מלאכותית להשפעה על תהליכים ביולוגיים</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4931"/>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בחקלאות משתמשים בתאורה מלאכותית כדי להשפיע על תהליכים ביולוגיים ולהגדיל את היבול. דוגמאות:</a:t>
            </a:r>
          </a:p>
          <a:p>
            <a:pPr fontAlgn="auto">
              <a:spcBef>
                <a:spcPts val="0"/>
              </a:spcBef>
              <a:spcAft>
                <a:spcPts val="0"/>
              </a:spcAft>
              <a:defRPr/>
            </a:pPr>
            <a:r>
              <a:rPr lang="he-IL" kern="0" dirty="0"/>
              <a:t>א. הארכת שעות האור הרגילות בחממות בעזרת תוספת תאורה.</a:t>
            </a:r>
          </a:p>
          <a:p>
            <a:pPr fontAlgn="auto">
              <a:spcBef>
                <a:spcPts val="0"/>
              </a:spcBef>
              <a:spcAft>
                <a:spcPts val="0"/>
              </a:spcAft>
              <a:defRPr/>
            </a:pPr>
            <a:r>
              <a:rPr lang="he-IL" kern="0" dirty="0"/>
              <a:t>ב. הארכת שעות האור בלולים גורמת להגדלה של </a:t>
            </a:r>
            <a:r>
              <a:rPr lang="he-IL" kern="0" noProof="1"/>
              <a:t>התטולה (= מספר הביצים </a:t>
            </a:r>
            <a:r>
              <a:rPr lang="he-IL" kern="0" dirty="0"/>
              <a:t>הכולל להטלה אחת בדגירה אחת).</a:t>
            </a:r>
          </a:p>
          <a:p>
            <a:pPr fontAlgn="auto">
              <a:spcBef>
                <a:spcPts val="0"/>
              </a:spcBef>
              <a:spcAft>
                <a:spcPts val="0"/>
              </a:spcAft>
              <a:defRPr/>
            </a:pPr>
            <a:r>
              <a:rPr lang="he-IL" kern="0" dirty="0"/>
              <a:t>ג. הארכת שעות האור לעומת שעות החושך והארה במהלך הלילה גורמות לשינוי מועד הפריחה. בדרך זו החקלאים גורמים להקדמת הפריחה של מיני פרחים כלשהם על פי הדרישה בשוק, לדוגמה, לקראת החגים.</a:t>
            </a:r>
          </a:p>
          <a:p>
            <a:pPr fontAlgn="auto">
              <a:spcBef>
                <a:spcPts val="0"/>
              </a:spcBef>
              <a:spcAft>
                <a:spcPts val="0"/>
              </a:spcAft>
              <a:defRPr/>
            </a:pPr>
            <a:endParaRPr lang="he-IL" b="1" kern="0" dirty="0"/>
          </a:p>
        </p:txBody>
      </p:sp>
      <p:sp>
        <p:nvSpPr>
          <p:cNvPr id="7" name="TextBox 6"/>
          <p:cNvSpPr txBox="1"/>
          <p:nvPr/>
        </p:nvSpPr>
        <p:spPr>
          <a:xfrm>
            <a:off x="-108520" y="5940991"/>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a:t>
            </a:r>
            <a:r>
              <a:rPr lang="he-IL" kern="0" dirty="0">
                <a:solidFill>
                  <a:schemeClr val="tx2"/>
                </a:solidFill>
              </a:rPr>
              <a:t>הארכת זמן ההארה בחממות גורמת ליבול גדול </a:t>
            </a:r>
            <a:r>
              <a:rPr lang="he-IL" kern="0" dirty="0">
                <a:solidFill>
                  <a:srgbClr val="1D4C72"/>
                </a:solidFill>
              </a:rPr>
              <a:t>יותר?</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3" name="קבוצה 12"/>
          <p:cNvGrpSpPr/>
          <p:nvPr/>
        </p:nvGrpSpPr>
        <p:grpSpPr>
          <a:xfrm>
            <a:off x="834727" y="2965389"/>
            <a:ext cx="7481690" cy="2767867"/>
            <a:chOff x="834727" y="2874205"/>
            <a:chExt cx="7481690" cy="2767867"/>
          </a:xfrm>
        </p:grpSpPr>
        <p:grpSp>
          <p:nvGrpSpPr>
            <p:cNvPr id="11" name="קבוצה 10"/>
            <p:cNvGrpSpPr/>
            <p:nvPr/>
          </p:nvGrpSpPr>
          <p:grpSpPr>
            <a:xfrm>
              <a:off x="5155706" y="3007132"/>
              <a:ext cx="3160711" cy="2582108"/>
              <a:chOff x="3260728" y="4122654"/>
              <a:chExt cx="3160711" cy="2582108"/>
            </a:xfrm>
          </p:grpSpPr>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8" y="4122654"/>
                <a:ext cx="3160711" cy="235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מלבן 1"/>
              <p:cNvSpPr>
                <a:spLocks noChangeArrowheads="1"/>
              </p:cNvSpPr>
              <p:nvPr/>
            </p:nvSpPr>
            <p:spPr bwMode="auto">
              <a:xfrm>
                <a:off x="3608545" y="6445845"/>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grpSp>
          <p:nvGrpSpPr>
            <p:cNvPr id="5" name="קבוצה 4"/>
            <p:cNvGrpSpPr/>
            <p:nvPr/>
          </p:nvGrpSpPr>
          <p:grpSpPr>
            <a:xfrm>
              <a:off x="834727" y="3007132"/>
              <a:ext cx="3590844" cy="2634940"/>
              <a:chOff x="-871010" y="3246980"/>
              <a:chExt cx="3590844" cy="2634940"/>
            </a:xfrm>
          </p:grpSpPr>
          <p:sp>
            <p:nvSpPr>
              <p:cNvPr id="4" name="מלבן 3"/>
              <p:cNvSpPr/>
              <p:nvPr/>
            </p:nvSpPr>
            <p:spPr>
              <a:xfrm>
                <a:off x="-835564" y="3246980"/>
                <a:ext cx="3519952" cy="2102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5" name="קבוצה 14"/>
              <p:cNvGrpSpPr/>
              <p:nvPr/>
            </p:nvGrpSpPr>
            <p:grpSpPr>
              <a:xfrm>
                <a:off x="-871010" y="3343094"/>
                <a:ext cx="3590844" cy="2538826"/>
                <a:chOff x="4039890" y="4410526"/>
                <a:chExt cx="3590844" cy="2538826"/>
              </a:xfrm>
            </p:grpSpPr>
            <p:pic>
              <p:nvPicPr>
                <p:cNvPr id="1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694" b="100000" l="0" r="100000"/>
                          </a14:imgEffect>
                        </a14:imgLayer>
                      </a14:imgProps>
                    </a:ext>
                    <a:ext uri="{28A0092B-C50C-407E-A947-70E740481C1C}">
                      <a14:useLocalDpi xmlns:a14="http://schemas.microsoft.com/office/drawing/2010/main" val="0"/>
                    </a:ext>
                  </a:extLst>
                </a:blip>
                <a:srcRect/>
                <a:stretch>
                  <a:fillRect/>
                </a:stretch>
              </p:blipFill>
              <p:spPr bwMode="auto">
                <a:xfrm>
                  <a:off x="4039890" y="4410526"/>
                  <a:ext cx="3590844" cy="253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לבן 16"/>
                <p:cNvSpPr>
                  <a:spLocks noChangeArrowheads="1"/>
                </p:cNvSpPr>
                <p:nvPr/>
              </p:nvSpPr>
              <p:spPr bwMode="auto">
                <a:xfrm>
                  <a:off x="4075336" y="6668019"/>
                  <a:ext cx="2519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rPr>
                    <a:t>Jack Horst/www.sxc.hu</a:t>
                  </a:r>
                  <a:endParaRPr lang="he-IL" sz="1000" dirty="0">
                    <a:solidFill>
                      <a:srgbClr val="000000"/>
                    </a:solidFill>
                  </a:endParaRPr>
                </a:p>
              </p:txBody>
            </p:sp>
          </p:grpSp>
        </p:grpSp>
        <p:sp>
          <p:nvSpPr>
            <p:cNvPr id="2" name="לחצן פעולה: צליל 1">
              <a:hlinkClick r:id="" action="ppaction://noaction" highlightClick="1">
                <a:snd r:embed="rId5" name="applause.wav"/>
              </a:hlinkClick>
            </p:cNvPr>
            <p:cNvSpPr/>
            <p:nvPr/>
          </p:nvSpPr>
          <p:spPr>
            <a:xfrm rot="7281240">
              <a:off x="3582745" y="2743909"/>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לחצן פעולה: צליל 17">
              <a:hlinkClick r:id="" action="ppaction://noaction" highlightClick="1">
                <a:snd r:embed="rId5" name="applause.wav"/>
              </a:hlinkClick>
            </p:cNvPr>
            <p:cNvSpPr/>
            <p:nvPr/>
          </p:nvSpPr>
          <p:spPr>
            <a:xfrm rot="14318760" flipH="1">
              <a:off x="4863238" y="2727347"/>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4</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החקלאות: סוג של מעורבות האדם בטבע</a:t>
            </a:r>
            <a:endParaRPr lang="he-IL" sz="1800" dirty="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a:t>
            </a:fld>
            <a:endParaRPr lang="he-IL" altLang="he-IL" sz="1100" kern="0" dirty="0">
              <a:solidFill>
                <a:srgbClr val="BFBFBF"/>
              </a:solidFill>
            </a:endParaRPr>
          </a:p>
        </p:txBody>
      </p:sp>
      <p:sp>
        <p:nvSpPr>
          <p:cNvPr id="7" name="מלבן 6"/>
          <p:cNvSpPr/>
          <p:nvPr/>
        </p:nvSpPr>
        <p:spPr>
          <a:xfrm>
            <a:off x="215900" y="476672"/>
            <a:ext cx="8449437" cy="1754326"/>
          </a:xfrm>
          <a:prstGeom prst="rect">
            <a:avLst/>
          </a:prstGeom>
        </p:spPr>
        <p:txBody>
          <a:bodyPr wrap="square">
            <a:spAutoFit/>
          </a:bodyPr>
          <a:lstStyle/>
          <a:p>
            <a:pPr>
              <a:defRPr/>
            </a:pPr>
            <a:r>
              <a:rPr lang="he-IL" dirty="0">
                <a:solidFill>
                  <a:prstClr val="black"/>
                </a:solidFill>
              </a:rPr>
              <a:t>אולם לשיפור המתמיד ביכולת לייצר מזון יש מחיר: </a:t>
            </a:r>
          </a:p>
          <a:p>
            <a:pPr>
              <a:defRPr/>
            </a:pPr>
            <a:r>
              <a:rPr lang="he-IL" dirty="0">
                <a:solidFill>
                  <a:prstClr val="black"/>
                </a:solidFill>
              </a:rPr>
              <a:t>החקלאות שינתה ללא הכר את הסביבה הטבעית. היא "כבשה" שטחים טבעיים, והמירה מערכות אקולוגיות מגוונות, מאוזנות ובעלות מגוון מינים עשיר, בשדות ובמשקי חי חקלאיים </a:t>
            </a:r>
          </a:p>
          <a:p>
            <a:pPr>
              <a:defRPr/>
            </a:pPr>
            <a:r>
              <a:rPr lang="he-IL" dirty="0">
                <a:solidFill>
                  <a:prstClr val="black"/>
                </a:solidFill>
              </a:rPr>
              <a:t>שיש בהם מגוון מינים מצומצם. </a:t>
            </a:r>
          </a:p>
          <a:p>
            <a:pPr>
              <a:defRPr/>
            </a:pPr>
            <a:r>
              <a:rPr lang="he-IL" dirty="0">
                <a:solidFill>
                  <a:prstClr val="black"/>
                </a:solidFill>
              </a:rPr>
              <a:t>הפעילות החקלאית משפיעה על משאבי המים והקרקע, על מחזורי החומרים, על יחסי הגומלין בין האורגניזמים ועוד. לעתים קרובות, מכלול ההשפעות האלה פוגע בטבע.</a:t>
            </a:r>
          </a:p>
        </p:txBody>
      </p:sp>
      <p:grpSp>
        <p:nvGrpSpPr>
          <p:cNvPr id="3" name="קבוצה 2"/>
          <p:cNvGrpSpPr/>
          <p:nvPr/>
        </p:nvGrpSpPr>
        <p:grpSpPr>
          <a:xfrm>
            <a:off x="215900" y="2276872"/>
            <a:ext cx="8182059" cy="4536508"/>
            <a:chOff x="674033" y="2320518"/>
            <a:chExt cx="8290455" cy="4536508"/>
          </a:xfrm>
        </p:grpSpPr>
        <p:grpSp>
          <p:nvGrpSpPr>
            <p:cNvPr id="13" name="קבוצה 12"/>
            <p:cNvGrpSpPr/>
            <p:nvPr/>
          </p:nvGrpSpPr>
          <p:grpSpPr>
            <a:xfrm>
              <a:off x="5412382" y="4746938"/>
              <a:ext cx="3112319" cy="2110084"/>
              <a:chOff x="5345647" y="4756118"/>
              <a:chExt cx="3112319" cy="2110084"/>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848" y="4756118"/>
                <a:ext cx="2846118" cy="189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5345647" y="6589203"/>
                <a:ext cx="3109248" cy="276999"/>
              </a:xfrm>
              <a:prstGeom prst="rect">
                <a:avLst/>
              </a:prstGeom>
            </p:spPr>
            <p:txBody>
              <a:bodyPr wrap="none">
                <a:spAutoFit/>
              </a:bodyPr>
              <a:lstStyle/>
              <a:p>
                <a:pPr fontAlgn="auto">
                  <a:spcBef>
                    <a:spcPts val="0"/>
                  </a:spcBef>
                  <a:spcAft>
                    <a:spcPts val="0"/>
                  </a:spcAft>
                  <a:defRPr/>
                </a:pPr>
                <a:r>
                  <a:rPr lang="en-US" sz="1200" kern="0" dirty="0">
                    <a:solidFill>
                      <a:prstClr val="black"/>
                    </a:solidFill>
                    <a:latin typeface="Calibri"/>
                    <a:ea typeface="Calibri"/>
                    <a:cs typeface="Arial"/>
                  </a:rPr>
                  <a:t>©istockphoto.com/GentooMultimediaLimited</a:t>
                </a:r>
              </a:p>
            </p:txBody>
          </p:sp>
        </p:grpSp>
        <p:grpSp>
          <p:nvGrpSpPr>
            <p:cNvPr id="17" name="קבוצה 16"/>
            <p:cNvGrpSpPr/>
            <p:nvPr/>
          </p:nvGrpSpPr>
          <p:grpSpPr>
            <a:xfrm>
              <a:off x="1907704" y="4461206"/>
              <a:ext cx="2416375" cy="2395820"/>
              <a:chOff x="1907704" y="4039356"/>
              <a:chExt cx="2416375" cy="2395820"/>
            </a:xfrm>
          </p:grpSpPr>
          <p:sp>
            <p:nvSpPr>
              <p:cNvPr id="20" name="מלבן 1"/>
              <p:cNvSpPr>
                <a:spLocks noChangeArrowheads="1"/>
              </p:cNvSpPr>
              <p:nvPr/>
            </p:nvSpPr>
            <p:spPr bwMode="auto">
              <a:xfrm>
                <a:off x="1907704" y="4039356"/>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nvGrpSpPr>
              <p:cNvPr id="21" name="קבוצה 7"/>
              <p:cNvGrpSpPr>
                <a:grpSpLocks/>
              </p:cNvGrpSpPr>
              <p:nvPr/>
            </p:nvGrpSpPr>
            <p:grpSpPr bwMode="auto">
              <a:xfrm>
                <a:off x="1993629" y="6174218"/>
                <a:ext cx="2330450" cy="260958"/>
                <a:chOff x="6061557" y="6249770"/>
                <a:chExt cx="2330433" cy="261614"/>
              </a:xfrm>
            </p:grpSpPr>
            <p:sp>
              <p:nvSpPr>
                <p:cNvPr id="24" name="מלבן 4"/>
                <p:cNvSpPr>
                  <a:spLocks noChangeArrowheads="1"/>
                </p:cNvSpPr>
                <p:nvPr/>
              </p:nvSpPr>
              <p:spPr bwMode="auto">
                <a:xfrm>
                  <a:off x="6061557" y="6249770"/>
                  <a:ext cx="23304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t>Photo by Scott Bauer</a:t>
                  </a:r>
                  <a:endParaRPr lang="he-IL" sz="1100" dirty="0"/>
                </a:p>
              </p:txBody>
            </p:sp>
            <p:sp>
              <p:nvSpPr>
                <p:cNvPr id="25" name="מלבן 6"/>
                <p:cNvSpPr>
                  <a:spLocks noChangeArrowheads="1"/>
                </p:cNvSpPr>
                <p:nvPr/>
              </p:nvSpPr>
              <p:spPr bwMode="auto">
                <a:xfrm>
                  <a:off x="7379778" y="6249774"/>
                  <a:ext cx="79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t>/usda.gov</a:t>
                  </a:r>
                  <a:endParaRPr lang="he-IL" sz="1100" dirty="0"/>
                </a:p>
              </p:txBody>
            </p:sp>
          </p:grpSp>
        </p:grpSp>
        <p:sp>
          <p:nvSpPr>
            <p:cNvPr id="2" name="מלבן 1"/>
            <p:cNvSpPr/>
            <p:nvPr/>
          </p:nvSpPr>
          <p:spPr>
            <a:xfrm>
              <a:off x="674033" y="2320518"/>
              <a:ext cx="8290455" cy="307777"/>
            </a:xfrm>
            <a:prstGeom prst="rect">
              <a:avLst/>
            </a:prstGeom>
          </p:spPr>
          <p:txBody>
            <a:bodyPr wrap="square">
              <a:spAutoFit/>
            </a:bodyPr>
            <a:lstStyle/>
            <a:p>
              <a:r>
                <a:rPr lang="he-IL" sz="1400" b="1" dirty="0">
                  <a:solidFill>
                    <a:prstClr val="black"/>
                  </a:solidFill>
                </a:rPr>
                <a:t>מערכות אקולוגיות טבעיות בעלות מגוון מינים גדול לעומת מערכות חקלאיות שיש בהם מגוון מינים מצומצם </a:t>
              </a:r>
              <a:endParaRPr lang="he-IL" sz="1400" b="1" dirty="0"/>
            </a:p>
          </p:txBody>
        </p:sp>
        <p:sp>
          <p:nvSpPr>
            <p:cNvPr id="26" name="מלבן 25"/>
            <p:cNvSpPr/>
            <p:nvPr/>
          </p:nvSpPr>
          <p:spPr>
            <a:xfrm>
              <a:off x="5605965" y="4491791"/>
              <a:ext cx="3057014" cy="276999"/>
            </a:xfrm>
            <a:prstGeom prst="rect">
              <a:avLst/>
            </a:prstGeom>
          </p:spPr>
          <p:txBody>
            <a:bodyPr wrap="none">
              <a:spAutoFit/>
            </a:bodyPr>
            <a:lstStyle/>
            <a:p>
              <a:pPr>
                <a:spcAft>
                  <a:spcPts val="0"/>
                </a:spcAft>
              </a:pPr>
              <a:r>
                <a:rPr lang="en-US" sz="1200" dirty="0">
                  <a:solidFill>
                    <a:prstClr val="black"/>
                  </a:solidFill>
                  <a:latin typeface="Calibri"/>
                  <a:ea typeface="Calibri"/>
                  <a:cs typeface="Arial"/>
                </a:rPr>
                <a:t>Brian Kinney/shutterstock.com/asap creative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655726"/>
              <a:ext cx="2978261" cy="188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3" y="4701666"/>
              <a:ext cx="2978261" cy="193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016" y="2620651"/>
            <a:ext cx="2849872" cy="188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18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40</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rgbClr val="1F497D"/>
                </a:solidFill>
              </a:rPr>
              <a:t>זמן ההארה בחממות גורמת ליבול גדול יותר?</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40</a:t>
            </a:fld>
            <a:endParaRPr lang="he-IL" altLang="he-IL" sz="1100" kern="0" dirty="0">
              <a:solidFill>
                <a:srgbClr val="BFBFBF"/>
              </a:solidFill>
            </a:endParaRPr>
          </a:p>
        </p:txBody>
      </p:sp>
    </p:spTree>
    <p:extLst>
      <p:ext uri="{BB962C8B-B14F-4D97-AF65-F5344CB8AC3E}">
        <p14:creationId xmlns:p14="http://schemas.microsoft.com/office/powerpoint/2010/main" val="2086657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chemeClr val="tx2"/>
                </a:solidFill>
              </a:rPr>
              <a:t>זמן ההארה בחממות גורמת ליבול גדול יותר?</a:t>
            </a:r>
          </a:p>
        </p:txBody>
      </p:sp>
      <p:sp>
        <p:nvSpPr>
          <p:cNvPr id="8" name="Rectangle 12"/>
          <p:cNvSpPr/>
          <p:nvPr/>
        </p:nvSpPr>
        <p:spPr>
          <a:xfrm>
            <a:off x="368300" y="1773238"/>
            <a:ext cx="8213725" cy="229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ככל </a:t>
            </a:r>
            <a:r>
              <a:rPr lang="he-IL" kern="0" dirty="0">
                <a:latin typeface="Arial"/>
                <a:cs typeface="Arial"/>
              </a:rPr>
              <a:t>שזמן ההארה מתארך כך שיעור הפוטוסינתזה גדל. בפוטוסינתזה נוצר גלוקוז שמשמש חומר מוצא לבניית חומרים אורגניים אחרים (כגון חלבונים, שומנים ופחמימות אחרות), הנחוצים לבניית תאי הצמח ולגידולו. כמו כן, הגלוקוז שנוצר מתפרק בתהליך הנשימה התאית בצמח, וכך מופקת אנרגיה (האצורה ב-</a:t>
            </a:r>
            <a:r>
              <a:rPr lang="en-US" kern="0" dirty="0">
                <a:latin typeface="Arial"/>
                <a:cs typeface="Arial"/>
              </a:rPr>
              <a:t>ATP</a:t>
            </a:r>
            <a:r>
              <a:rPr lang="he-IL" kern="0" dirty="0">
                <a:latin typeface="Arial"/>
                <a:cs typeface="Arial"/>
              </a:rPr>
              <a:t>), הנחוצה לתהליכי החיים של הצמח.</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אם כך, עלייה בשיעור הפוטוסינתזה, אפשרת גידול של הצמחים במידה ניכרת – כלומר הגדלת היבול.</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41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42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chemeClr val="accent3"/>
                </a:solidFill>
                <a:ea typeface="+mn-ea"/>
              </a:rPr>
              <a:t>חקלאות בת-קיימה</a:t>
            </a:r>
            <a:endParaRPr lang="he-IL" sz="1800" dirty="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43" y="548680"/>
            <a:ext cx="8469313" cy="31393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בד בבד עם  הגברת ייצור המזון, </a:t>
            </a:r>
            <a:r>
              <a:rPr lang="he-IL" kern="0" dirty="0"/>
              <a:t>גוברת בעולם המודעות לצורך לצמצם את פגיעת החקלאות בסביבה על ידי נקיטת פעולת שונות כגון:</a:t>
            </a:r>
          </a:p>
          <a:p>
            <a:pPr marL="285750" indent="-285750" fontAlgn="auto">
              <a:spcBef>
                <a:spcPts val="0"/>
              </a:spcBef>
              <a:spcAft>
                <a:spcPts val="0"/>
              </a:spcAft>
              <a:buFont typeface="Wingdings" panose="05000000000000000000" pitchFamily="2" charset="2"/>
              <a:buChar char="v"/>
              <a:defRPr/>
            </a:pPr>
            <a:r>
              <a:rPr lang="he-IL" kern="0" dirty="0"/>
              <a:t>צמצום השימוש בחומרי הדברה כימיים ושימוש בחומרים ידידותיים יותר לסביבה. </a:t>
            </a:r>
          </a:p>
          <a:p>
            <a:pPr marL="285750" indent="-285750" fontAlgn="auto">
              <a:spcBef>
                <a:spcPts val="0"/>
              </a:spcBef>
              <a:spcAft>
                <a:spcPts val="0"/>
              </a:spcAft>
              <a:buFont typeface="Wingdings" panose="05000000000000000000" pitchFamily="2" charset="2"/>
              <a:buChar char="v"/>
              <a:defRPr/>
            </a:pPr>
            <a:r>
              <a:rPr lang="he-IL" kern="0" dirty="0"/>
              <a:t>העדפת הדברה ביולוגית על הדברה כימית, ופיתוח זנים עמידים למזיקים.</a:t>
            </a:r>
          </a:p>
          <a:p>
            <a:pPr marL="285750" indent="-285750" fontAlgn="auto">
              <a:spcBef>
                <a:spcPts val="0"/>
              </a:spcBef>
              <a:spcAft>
                <a:spcPts val="0"/>
              </a:spcAft>
              <a:buFont typeface="Wingdings" panose="05000000000000000000" pitchFamily="2" charset="2"/>
              <a:buChar char="v"/>
              <a:defRPr/>
            </a:pPr>
            <a:r>
              <a:rPr lang="he-IL" kern="0" dirty="0"/>
              <a:t>צמצום זיהום הסביבה בעודפי דשנים.</a:t>
            </a:r>
          </a:p>
          <a:p>
            <a:pPr marL="285750" indent="-285750" fontAlgn="auto">
              <a:spcBef>
                <a:spcPts val="0"/>
              </a:spcBef>
              <a:spcAft>
                <a:spcPts val="0"/>
              </a:spcAft>
              <a:buFont typeface="Wingdings" panose="05000000000000000000" pitchFamily="2" charset="2"/>
              <a:buChar char="v"/>
              <a:defRPr/>
            </a:pPr>
            <a:r>
              <a:rPr lang="he-IL" kern="0" dirty="0"/>
              <a:t>מחזור מים וייעול השימוש בהם. </a:t>
            </a:r>
          </a:p>
          <a:p>
            <a:pPr marL="285750" indent="-285750" fontAlgn="auto">
              <a:spcBef>
                <a:spcPts val="0"/>
              </a:spcBef>
              <a:spcAft>
                <a:spcPts val="0"/>
              </a:spcAft>
              <a:buFont typeface="Wingdings" panose="05000000000000000000" pitchFamily="2" charset="2"/>
              <a:buChar char="v"/>
              <a:defRPr/>
            </a:pPr>
            <a:r>
              <a:rPr lang="he-IL" kern="0" dirty="0"/>
              <a:t>הגברת מחזור פסולת אורגנית ושימוש בה לדישון.</a:t>
            </a:r>
          </a:p>
          <a:p>
            <a:pPr fontAlgn="auto">
              <a:spcBef>
                <a:spcPts val="0"/>
              </a:spcBef>
              <a:spcAft>
                <a:spcPts val="0"/>
              </a:spcAft>
              <a:defRPr/>
            </a:pPr>
            <a:endParaRPr lang="he-IL" kern="0" dirty="0">
              <a:solidFill>
                <a:prstClr val="black"/>
              </a:solidFill>
            </a:endParaRPr>
          </a:p>
          <a:p>
            <a:pPr lvl="0" algn="ctr" fontAlgn="auto">
              <a:spcBef>
                <a:spcPts val="0"/>
              </a:spcBef>
              <a:spcAft>
                <a:spcPts val="0"/>
              </a:spcAft>
              <a:defRPr/>
            </a:pPr>
            <a:r>
              <a:rPr lang="he-IL" kern="0" dirty="0">
                <a:solidFill>
                  <a:prstClr val="black"/>
                </a:solidFill>
              </a:rPr>
              <a:t>חקלאות המספקת את צורכי הדור הנוכחי, </a:t>
            </a:r>
            <a:r>
              <a:rPr lang="he-IL" kern="0" dirty="0"/>
              <a:t>אבל בה בעת מקפידה שלא לפגוע באפשרות </a:t>
            </a:r>
          </a:p>
          <a:p>
            <a:pPr lvl="0" algn="ctr" fontAlgn="auto">
              <a:spcBef>
                <a:spcPts val="0"/>
              </a:spcBef>
              <a:spcAft>
                <a:spcPts val="0"/>
              </a:spcAft>
              <a:defRPr/>
            </a:pPr>
            <a:r>
              <a:rPr lang="he-IL" kern="0" dirty="0"/>
              <a:t>לאספקת צורכי הדורות הבאים נקראת: </a:t>
            </a:r>
          </a:p>
          <a:p>
            <a:pPr lvl="0" algn="ctr" fontAlgn="auto">
              <a:spcBef>
                <a:spcPts val="0"/>
              </a:spcBef>
              <a:spcAft>
                <a:spcPts val="0"/>
              </a:spcAft>
              <a:defRPr/>
            </a:pPr>
            <a:r>
              <a:rPr lang="he-IL" b="1" kern="0" dirty="0">
                <a:solidFill>
                  <a:schemeClr val="accent3"/>
                </a:solidFill>
              </a:rPr>
              <a:t>חקלאות בת</a:t>
            </a:r>
            <a:r>
              <a:rPr lang="he-IL" b="1" kern="0" dirty="0">
                <a:solidFill>
                  <a:schemeClr val="accent3"/>
                </a:solidFill>
                <a:latin typeface="Arial"/>
                <a:cs typeface="Arial"/>
              </a:rPr>
              <a:t>־</a:t>
            </a:r>
            <a:r>
              <a:rPr lang="he-IL" b="1" kern="0" dirty="0">
                <a:solidFill>
                  <a:schemeClr val="accent3"/>
                </a:solidFill>
              </a:rPr>
              <a:t>קיימה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42</a:t>
            </a:fld>
            <a:endParaRPr lang="he-IL" altLang="he-IL" sz="1100" kern="0" dirty="0">
              <a:solidFill>
                <a:srgbClr val="BFBFBF"/>
              </a:solidFill>
            </a:endParaRPr>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645024"/>
            <a:ext cx="4317867" cy="287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483768" y="6453336"/>
            <a:ext cx="4572000" cy="246221"/>
          </a:xfrm>
          <a:prstGeom prst="rect">
            <a:avLst/>
          </a:prstGeom>
        </p:spPr>
        <p:txBody>
          <a:bodyPr>
            <a:spAutoFit/>
          </a:bodyPr>
          <a:lstStyle/>
          <a:p>
            <a:pPr algn="l"/>
            <a:r>
              <a:rPr lang="en-US" sz="1000" dirty="0">
                <a:latin typeface="Calibri"/>
                <a:ea typeface="Calibri"/>
                <a:cs typeface="Arial"/>
              </a:rPr>
              <a:t>Sunny studio-Igor Yaruta/ shutterstock.com/asap creative</a:t>
            </a:r>
            <a:endParaRPr lang="he-IL" sz="1000" dirty="0"/>
          </a:p>
        </p:txBody>
      </p:sp>
      <p:sp>
        <p:nvSpPr>
          <p:cNvPr id="2" name="מלבן 1"/>
          <p:cNvSpPr/>
          <p:nvPr/>
        </p:nvSpPr>
        <p:spPr>
          <a:xfrm>
            <a:off x="468313" y="2708920"/>
            <a:ext cx="7920111" cy="3965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530086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a:solidFill>
                  <a:schemeClr val="tx1"/>
                </a:solidFill>
              </a:rPr>
              <a:t>החקלאות היא סוג פעילות עיקרי של מעורבות האדם בטבע.</a:t>
            </a:r>
          </a:p>
          <a:p>
            <a:pPr>
              <a:lnSpc>
                <a:spcPct val="150000"/>
              </a:lnSpc>
              <a:buFontTx/>
              <a:buBlip>
                <a:blip r:embed="rId2"/>
              </a:buBlip>
              <a:defRPr/>
            </a:pPr>
            <a:r>
              <a:rPr lang="he-IL" dirty="0">
                <a:solidFill>
                  <a:schemeClr val="tx1"/>
                </a:solidFill>
              </a:rPr>
              <a:t> הפעילות החקלאית משפיעה על משאבי המים והקרקע, על מחזורי החומרים, על יחסי </a:t>
            </a:r>
          </a:p>
          <a:p>
            <a:pPr>
              <a:lnSpc>
                <a:spcPct val="150000"/>
              </a:lnSpc>
              <a:defRPr/>
            </a:pPr>
            <a:r>
              <a:rPr lang="he-IL" dirty="0">
                <a:solidFill>
                  <a:schemeClr val="tx1"/>
                </a:solidFill>
              </a:rPr>
              <a:t>  הגומלין בין האורגניזמים ועוד. לעתים קרובות, מכלול ההשפעות האלה פוגע בטבע.</a:t>
            </a: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r>
              <a:rPr lang="he-IL" u="sng" dirty="0">
                <a:solidFill>
                  <a:schemeClr val="tx1"/>
                </a:solidFill>
              </a:rPr>
              <a:t>העלייה התלולה במספר בני האדם בעולם והצורך לספק להם מזון, הביאו לפיתוח שיטות וטכנולוגיות שמייעלות ומגבירות את הייצור החקלאי כגון</a:t>
            </a:r>
            <a:r>
              <a:rPr lang="he-IL" dirty="0">
                <a:solidFill>
                  <a:schemeClr val="tx1"/>
                </a:solidFill>
              </a:rPr>
              <a:t>:</a:t>
            </a:r>
          </a:p>
          <a:p>
            <a:pPr>
              <a:lnSpc>
                <a:spcPct val="150000"/>
              </a:lnSpc>
              <a:defRPr/>
            </a:pPr>
            <a:endParaRPr lang="he-IL" dirty="0">
              <a:solidFill>
                <a:schemeClr val="tx1"/>
              </a:solidFill>
            </a:endParaRPr>
          </a:p>
          <a:p>
            <a:pPr>
              <a:lnSpc>
                <a:spcPct val="150000"/>
              </a:lnSpc>
              <a:defRPr/>
            </a:pPr>
            <a:r>
              <a:rPr lang="he-IL" b="1" u="sng" dirty="0">
                <a:solidFill>
                  <a:schemeClr val="accent3"/>
                </a:solidFill>
              </a:rPr>
              <a:t>דישון</a:t>
            </a:r>
            <a:r>
              <a:rPr lang="he-IL" dirty="0">
                <a:solidFill>
                  <a:prstClr val="black"/>
                </a:solidFill>
              </a:rPr>
              <a:t>: הוספת חומרי הזנה אנאורגניים או זבל אורגני </a:t>
            </a:r>
            <a:r>
              <a:rPr lang="he-IL" dirty="0">
                <a:solidFill>
                  <a:schemeClr val="tx1"/>
                </a:solidFill>
              </a:rPr>
              <a:t>לקרקע, כדי להגביר את הגידול.</a:t>
            </a:r>
          </a:p>
          <a:p>
            <a:pPr>
              <a:lnSpc>
                <a:spcPct val="150000"/>
              </a:lnSpc>
              <a:buFontTx/>
              <a:buBlip>
                <a:blip r:embed="rId2"/>
              </a:buBlip>
              <a:defRPr/>
            </a:pPr>
            <a:r>
              <a:rPr lang="he-IL" dirty="0">
                <a:solidFill>
                  <a:schemeClr val="tx1"/>
                </a:solidFill>
              </a:rPr>
              <a:t> הזבל האורגני, שמקורו בשרידים ובהפרשות של בעלי חיים וצמחים, תחילה עובר פירוק </a:t>
            </a:r>
          </a:p>
          <a:p>
            <a:pPr>
              <a:lnSpc>
                <a:spcPct val="150000"/>
              </a:lnSpc>
              <a:defRPr/>
            </a:pPr>
            <a:r>
              <a:rPr lang="he-IL" dirty="0">
                <a:solidFill>
                  <a:schemeClr val="tx1"/>
                </a:solidFill>
              </a:rPr>
              <a:t>  על ידי המפרקים בקרקע לחומרים אנאורגניים, הזמינים לצמחים.</a:t>
            </a:r>
          </a:p>
          <a:p>
            <a:pPr>
              <a:lnSpc>
                <a:spcPct val="150000"/>
              </a:lnSpc>
              <a:buFontTx/>
              <a:buBlip>
                <a:blip r:embed="rId2"/>
              </a:buBlip>
              <a:defRPr/>
            </a:pPr>
            <a:r>
              <a:rPr lang="he-IL" dirty="0">
                <a:solidFill>
                  <a:schemeClr val="tx1"/>
                </a:solidFill>
              </a:rPr>
              <a:t> לעתים עודפי דשנים מגיעים למי התהום ולמקווי המים וגור</a:t>
            </a:r>
            <a:r>
              <a:rPr lang="he-IL" dirty="0">
                <a:solidFill>
                  <a:prstClr val="black"/>
                </a:solidFill>
              </a:rPr>
              <a:t>מים לנזקים אקולוגיים.</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סיכום: החקלאות – סוג של מעורבות האדם בטבע</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43</a:t>
            </a:fld>
            <a:endParaRPr lang="he-IL" altLang="he-IL" sz="1100" dirty="0">
              <a:solidFill>
                <a:srgbClr val="BFBFBF"/>
              </a:solidFill>
            </a:endParaRPr>
          </a:p>
        </p:txBody>
      </p:sp>
    </p:spTree>
    <p:extLst>
      <p:ext uri="{BB962C8B-B14F-4D97-AF65-F5344CB8AC3E}">
        <p14:creationId xmlns:p14="http://schemas.microsoft.com/office/powerpoint/2010/main" val="442906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6018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b="1" u="sng" dirty="0">
                <a:solidFill>
                  <a:schemeClr val="accent3"/>
                </a:solidFill>
              </a:rPr>
              <a:t>הדברה של מזיקים בחקלאות</a:t>
            </a:r>
            <a:r>
              <a:rPr lang="he-IL" dirty="0">
                <a:solidFill>
                  <a:schemeClr val="accent3"/>
                </a:solidFill>
              </a:rPr>
              <a:t> </a:t>
            </a:r>
            <a:r>
              <a:rPr lang="he-IL" dirty="0">
                <a:solidFill>
                  <a:prstClr val="black"/>
                </a:solidFill>
              </a:rPr>
              <a:t>(צמחים, פטריות ובעלי חיים), באמצעות חומר רעל כימי </a:t>
            </a:r>
          </a:p>
          <a:p>
            <a:pPr>
              <a:lnSpc>
                <a:spcPct val="150000"/>
              </a:lnSpc>
              <a:defRPr/>
            </a:pPr>
            <a:r>
              <a:rPr lang="he-IL" dirty="0">
                <a:solidFill>
                  <a:prstClr val="black"/>
                </a:solidFill>
              </a:rPr>
              <a:t> (הדברה כימית) או באמצעות אורגניזם שהוא טורף,טפיל או מתחרה של המזיק, או גורם לו למחלה (הדברה ביולוגית). </a:t>
            </a:r>
          </a:p>
          <a:p>
            <a:pPr>
              <a:lnSpc>
                <a:spcPct val="150000"/>
              </a:lnSpc>
              <a:buFontTx/>
              <a:buBlip>
                <a:blip r:embed="rId2"/>
              </a:buBlip>
              <a:defRPr/>
            </a:pPr>
            <a:r>
              <a:rPr lang="he-IL" dirty="0">
                <a:solidFill>
                  <a:prstClr val="black"/>
                </a:solidFill>
              </a:rPr>
              <a:t> ההדברה הביולוגית ידידותית יותר לסביבה, </a:t>
            </a:r>
            <a:r>
              <a:rPr lang="he-IL" dirty="0">
                <a:solidFill>
                  <a:schemeClr val="tx1"/>
                </a:solidFill>
              </a:rPr>
              <a:t>אבל לפני השימוש בה יש לבדוק בקפדנות ולוודא </a:t>
            </a:r>
          </a:p>
          <a:p>
            <a:pPr>
              <a:lnSpc>
                <a:spcPct val="150000"/>
              </a:lnSpc>
              <a:defRPr/>
            </a:pPr>
            <a:r>
              <a:rPr lang="he-IL" dirty="0">
                <a:solidFill>
                  <a:schemeClr val="tx1"/>
                </a:solidFill>
              </a:rPr>
              <a:t>  שהאורגניזם המדביר אינו גורם לנזקים לאורגניזמים אחרים </a:t>
            </a:r>
            <a:r>
              <a:rPr lang="he-IL" dirty="0">
                <a:solidFill>
                  <a:prstClr val="black"/>
                </a:solidFill>
              </a:rPr>
              <a:t>מלבד המזיק.</a:t>
            </a:r>
          </a:p>
          <a:p>
            <a:pPr>
              <a:lnSpc>
                <a:spcPct val="150000"/>
              </a:lnSpc>
              <a:defRPr/>
            </a:pPr>
            <a:endParaRPr lang="he-IL" dirty="0">
              <a:solidFill>
                <a:prstClr val="black"/>
              </a:solidFill>
            </a:endParaRPr>
          </a:p>
          <a:p>
            <a:pPr>
              <a:lnSpc>
                <a:spcPct val="150000"/>
              </a:lnSpc>
              <a:defRPr/>
            </a:pPr>
            <a:r>
              <a:rPr lang="he-IL" b="1" u="sng" dirty="0">
                <a:solidFill>
                  <a:schemeClr val="accent3"/>
                </a:solidFill>
              </a:rPr>
              <a:t>ניצול יעיל של המים </a:t>
            </a:r>
            <a:r>
              <a:rPr lang="he-IL" dirty="0">
                <a:solidFill>
                  <a:prstClr val="black"/>
                </a:solidFill>
              </a:rPr>
              <a:t>(שהם גורם מגביל בארץ) בחקלאות בעזרת:</a:t>
            </a:r>
          </a:p>
          <a:p>
            <a:pPr>
              <a:lnSpc>
                <a:spcPct val="150000"/>
              </a:lnSpc>
              <a:buFontTx/>
              <a:buBlip>
                <a:blip r:embed="rId2"/>
              </a:buBlip>
              <a:defRPr/>
            </a:pPr>
            <a:r>
              <a:rPr lang="he-IL" dirty="0">
                <a:solidFill>
                  <a:prstClr val="black"/>
                </a:solidFill>
              </a:rPr>
              <a:t> שימוש בשיטות השקיה חסכוניות במים (כגון טפטפות).</a:t>
            </a:r>
          </a:p>
          <a:p>
            <a:pPr>
              <a:lnSpc>
                <a:spcPct val="150000"/>
              </a:lnSpc>
              <a:buFontTx/>
              <a:buBlip>
                <a:blip r:embed="rId2"/>
              </a:buBlip>
              <a:defRPr/>
            </a:pPr>
            <a:r>
              <a:rPr lang="he-IL" dirty="0">
                <a:solidFill>
                  <a:prstClr val="black"/>
                </a:solidFill>
              </a:rPr>
              <a:t> מחזור ושימוש חוזר במים באמצעות טיהור מי ביוב והפיכתם למי קולחין, שאפשר להשתמש </a:t>
            </a:r>
          </a:p>
          <a:p>
            <a:pPr>
              <a:lnSpc>
                <a:spcPct val="150000"/>
              </a:lnSpc>
              <a:defRPr/>
            </a:pPr>
            <a:r>
              <a:rPr lang="he-IL" dirty="0">
                <a:solidFill>
                  <a:prstClr val="black"/>
                </a:solidFill>
              </a:rPr>
              <a:t>  בהם להשקיית גידולים חקלאיים.</a:t>
            </a:r>
          </a:p>
          <a:p>
            <a:pPr>
              <a:lnSpc>
                <a:spcPct val="150000"/>
              </a:lnSpc>
              <a:buFontTx/>
              <a:buBlip>
                <a:blip r:embed="rId2"/>
              </a:buBlip>
              <a:defRPr/>
            </a:pPr>
            <a:r>
              <a:rPr lang="he-IL" dirty="0">
                <a:solidFill>
                  <a:prstClr val="black"/>
                </a:solidFill>
              </a:rPr>
              <a:t> שימוש במים מליחים לחקלאות.</a:t>
            </a:r>
          </a:p>
          <a:p>
            <a:pPr>
              <a:lnSpc>
                <a:spcPct val="150000"/>
              </a:lnSpc>
              <a:defRPr/>
            </a:pPr>
            <a:endParaRPr lang="he-IL" dirty="0">
              <a:solidFill>
                <a:prstClr val="black"/>
              </a:solidFill>
            </a:endParaRPr>
          </a:p>
          <a:p>
            <a:pPr lvl="0">
              <a:lnSpc>
                <a:spcPct val="150000"/>
              </a:lnSpc>
              <a:buBlip>
                <a:blip r:embed="rId2"/>
              </a:buBlip>
              <a:defRPr/>
            </a:pPr>
            <a:r>
              <a:rPr lang="he-IL" dirty="0">
                <a:solidFill>
                  <a:prstClr val="black"/>
                </a:solidFill>
              </a:rPr>
              <a:t> שימוש בתאורה מלאכותית להשפעה על תהליכים ביולוגיים: </a:t>
            </a:r>
            <a:r>
              <a:rPr lang="he-IL" dirty="0">
                <a:solidFill>
                  <a:schemeClr val="tx1"/>
                </a:solidFill>
              </a:rPr>
              <a:t>הגברת פוטוסינתזה, שינוי  </a:t>
            </a:r>
          </a:p>
          <a:p>
            <a:pPr lvl="0">
              <a:lnSpc>
                <a:spcPct val="150000"/>
              </a:lnSpc>
              <a:defRPr/>
            </a:pPr>
            <a:r>
              <a:rPr lang="he-IL" dirty="0">
                <a:solidFill>
                  <a:schemeClr val="tx1"/>
                </a:solidFill>
              </a:rPr>
              <a:t>  במועדי פריחה, הטלת ביצים.</a:t>
            </a:r>
          </a:p>
          <a:p>
            <a:pPr lvl="0">
              <a:lnSpc>
                <a:spcPct val="150000"/>
              </a:lnSpc>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המשך סיכום</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44</a:t>
            </a:fld>
            <a:endParaRPr lang="he-IL" altLang="he-IL" sz="1100" dirty="0">
              <a:solidFill>
                <a:srgbClr val="BFBFBF"/>
              </a:solidFill>
            </a:endParaRPr>
          </a:p>
        </p:txBody>
      </p:sp>
    </p:spTree>
    <p:extLst>
      <p:ext uri="{BB962C8B-B14F-4D97-AF65-F5344CB8AC3E}">
        <p14:creationId xmlns:p14="http://schemas.microsoft.com/office/powerpoint/2010/main" val="202640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מונחים</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45</a:t>
            </a:fld>
            <a:endParaRPr lang="he-IL" altLang="he-IL" sz="1100" dirty="0">
              <a:solidFill>
                <a:srgbClr val="BFBFBF"/>
              </a:solidFill>
            </a:endParaRPr>
          </a:p>
        </p:txBody>
      </p:sp>
      <p:sp>
        <p:nvSpPr>
          <p:cNvPr id="10" name="TextBox 9"/>
          <p:cNvSpPr txBox="1"/>
          <p:nvPr/>
        </p:nvSpPr>
        <p:spPr>
          <a:xfrm>
            <a:off x="323528" y="692696"/>
            <a:ext cx="8469313"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מונחים (מתכנית הלימודים): </a:t>
            </a:r>
          </a:p>
          <a:p>
            <a:pPr fontAlgn="auto">
              <a:spcBef>
                <a:spcPts val="0"/>
              </a:spcBef>
              <a:spcAft>
                <a:spcPts val="0"/>
              </a:spcAft>
              <a:defRPr/>
            </a:pPr>
            <a:r>
              <a:rPr lang="he-IL" kern="0" dirty="0">
                <a:solidFill>
                  <a:srgbClr val="1D4C72"/>
                </a:solidFill>
              </a:rPr>
              <a:t>מי קולחין </a:t>
            </a:r>
          </a:p>
          <a:p>
            <a:pPr fontAlgn="auto">
              <a:spcBef>
                <a:spcPts val="0"/>
              </a:spcBef>
              <a:spcAft>
                <a:spcPts val="0"/>
              </a:spcAft>
              <a:defRPr/>
            </a:pPr>
            <a:r>
              <a:rPr lang="he-IL" kern="0" dirty="0">
                <a:solidFill>
                  <a:srgbClr val="1D4C72"/>
                </a:solidFill>
              </a:rPr>
              <a:t>מים מליחים </a:t>
            </a:r>
          </a:p>
          <a:p>
            <a:pPr fontAlgn="auto">
              <a:spcBef>
                <a:spcPts val="0"/>
              </a:spcBef>
              <a:spcAft>
                <a:spcPts val="0"/>
              </a:spcAft>
              <a:defRPr/>
            </a:pPr>
            <a:r>
              <a:rPr lang="he-IL" kern="0" dirty="0">
                <a:solidFill>
                  <a:srgbClr val="1D4C72"/>
                </a:solidFill>
              </a:rPr>
              <a:t>מים שפירים </a:t>
            </a:r>
          </a:p>
          <a:p>
            <a:pPr fontAlgn="auto">
              <a:spcBef>
                <a:spcPts val="0"/>
              </a:spcBef>
              <a:spcAft>
                <a:spcPts val="0"/>
              </a:spcAft>
              <a:defRPr/>
            </a:pPr>
            <a:r>
              <a:rPr lang="he-IL" kern="0" dirty="0">
                <a:solidFill>
                  <a:srgbClr val="1D4C72"/>
                </a:solidFill>
              </a:rPr>
              <a:t>קומפוסט </a:t>
            </a:r>
          </a:p>
          <a:p>
            <a:pPr fontAlgn="auto">
              <a:spcBef>
                <a:spcPts val="0"/>
              </a:spcBef>
              <a:spcAft>
                <a:spcPts val="0"/>
              </a:spcAft>
              <a:defRPr/>
            </a:pPr>
            <a:r>
              <a:rPr lang="he-IL" kern="0" dirty="0">
                <a:solidFill>
                  <a:srgbClr val="1D4C72"/>
                </a:solidFill>
              </a:rPr>
              <a:t>הדברה כימית </a:t>
            </a:r>
          </a:p>
          <a:p>
            <a:pPr fontAlgn="auto">
              <a:spcBef>
                <a:spcPts val="0"/>
              </a:spcBef>
              <a:spcAft>
                <a:spcPts val="0"/>
              </a:spcAft>
              <a:defRPr/>
            </a:pPr>
            <a:r>
              <a:rPr lang="he-IL" kern="0" dirty="0">
                <a:solidFill>
                  <a:srgbClr val="1D4C72"/>
                </a:solidFill>
              </a:rPr>
              <a:t>הדברה ביולוגית</a:t>
            </a:r>
          </a:p>
          <a:p>
            <a:pPr fontAlgn="auto">
              <a:spcBef>
                <a:spcPts val="0"/>
              </a:spcBef>
              <a:spcAft>
                <a:spcPts val="0"/>
              </a:spcAft>
              <a:defRPr/>
            </a:pPr>
            <a:r>
              <a:rPr lang="he-IL" kern="0" dirty="0">
                <a:solidFill>
                  <a:srgbClr val="1D4C72"/>
                </a:solidFill>
              </a:rPr>
              <a:t> דישון </a:t>
            </a:r>
          </a:p>
          <a:p>
            <a:pPr fontAlgn="auto">
              <a:spcBef>
                <a:spcPts val="0"/>
              </a:spcBef>
              <a:spcAft>
                <a:spcPts val="0"/>
              </a:spcAft>
              <a:defRPr/>
            </a:pPr>
            <a:r>
              <a:rPr lang="he-IL" kern="0" dirty="0">
                <a:solidFill>
                  <a:schemeClr val="tx2"/>
                </a:solidFill>
              </a:rPr>
              <a:t>חקלאות </a:t>
            </a:r>
            <a:r>
              <a:rPr lang="he-IL" kern="0" dirty="0" err="1">
                <a:solidFill>
                  <a:schemeClr val="tx2"/>
                </a:solidFill>
              </a:rPr>
              <a:t>בת</a:t>
            </a:r>
            <a:r>
              <a:rPr lang="he-IL" kern="0" dirty="0" err="1">
                <a:solidFill>
                  <a:schemeClr val="tx2"/>
                </a:solidFill>
                <a:latin typeface="Arial"/>
                <a:cs typeface="Arial"/>
              </a:rPr>
              <a:t>־</a:t>
            </a:r>
            <a:r>
              <a:rPr lang="he-IL" kern="0" dirty="0" err="1">
                <a:solidFill>
                  <a:schemeClr val="tx2"/>
                </a:solidFill>
              </a:rPr>
              <a:t>קיימה</a:t>
            </a:r>
            <a:endParaRPr lang="he-IL" kern="0" dirty="0">
              <a:solidFill>
                <a:schemeClr val="tx2"/>
              </a:solidFill>
            </a:endParaRPr>
          </a:p>
        </p:txBody>
      </p:sp>
    </p:spTree>
    <p:extLst>
      <p:ext uri="{BB962C8B-B14F-4D97-AF65-F5344CB8AC3E}">
        <p14:creationId xmlns:p14="http://schemas.microsoft.com/office/powerpoint/2010/main" val="153864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5</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החקלאות: סוג של מעורבות האדם בטבע</a:t>
            </a:r>
            <a:endParaRPr lang="he-IL" sz="1800" dirty="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a:t>
            </a:fld>
            <a:endParaRPr lang="he-IL" altLang="he-IL" sz="1100" kern="0" dirty="0">
              <a:solidFill>
                <a:srgbClr val="BFBFBF"/>
              </a:solidFill>
            </a:endParaRPr>
          </a:p>
        </p:txBody>
      </p:sp>
      <p:sp>
        <p:nvSpPr>
          <p:cNvPr id="8" name="מלבן 7"/>
          <p:cNvSpPr/>
          <p:nvPr/>
        </p:nvSpPr>
        <p:spPr>
          <a:xfrm>
            <a:off x="950268" y="4550931"/>
            <a:ext cx="4917876" cy="246221"/>
          </a:xfrm>
          <a:prstGeom prst="rect">
            <a:avLst/>
          </a:prstGeom>
        </p:spPr>
        <p:txBody>
          <a:bodyPr wrap="square">
            <a:spAutoFit/>
          </a:bodyPr>
          <a:lstStyle/>
          <a:p>
            <a:pPr algn="l"/>
            <a:r>
              <a:rPr lang="en-US" sz="1000" dirty="0">
                <a:solidFill>
                  <a:prstClr val="black"/>
                </a:solidFill>
                <a:latin typeface="Verdana"/>
              </a:rPr>
              <a:t>Dr. Dolores W. Mornhinweg</a:t>
            </a:r>
            <a:r>
              <a:rPr lang="en-US" sz="1000" b="1" dirty="0">
                <a:solidFill>
                  <a:prstClr val="black"/>
                </a:solidFill>
                <a:latin typeface="Verdana"/>
              </a:rPr>
              <a:t> /</a:t>
            </a:r>
            <a:r>
              <a:rPr lang="en-US" sz="1000" dirty="0">
                <a:solidFill>
                  <a:prstClr val="black"/>
                </a:solidFill>
                <a:latin typeface="Verdana"/>
              </a:rPr>
              <a:t>USDA-ARS</a:t>
            </a:r>
            <a:endParaRPr lang="he-IL" sz="1000" dirty="0">
              <a:solidFill>
                <a:prstClr val="black"/>
              </a:solidFill>
            </a:endParaRPr>
          </a:p>
        </p:txBody>
      </p:sp>
      <p:sp>
        <p:nvSpPr>
          <p:cNvPr id="12" name="מלבן 11"/>
          <p:cNvSpPr/>
          <p:nvPr/>
        </p:nvSpPr>
        <p:spPr>
          <a:xfrm>
            <a:off x="395536" y="533579"/>
            <a:ext cx="8409142" cy="2031325"/>
          </a:xfrm>
          <a:prstGeom prst="rect">
            <a:avLst/>
          </a:prstGeom>
        </p:spPr>
        <p:txBody>
          <a:bodyPr wrap="square">
            <a:spAutoFit/>
          </a:bodyPr>
          <a:lstStyle/>
          <a:p>
            <a:r>
              <a:rPr lang="he-IL" dirty="0">
                <a:solidFill>
                  <a:prstClr val="black"/>
                </a:solidFill>
              </a:rPr>
              <a:t>שדה בר מתאפיין במגוון מינים עשיר לעומת שדות חקלאיים שגדל בהם מין אחד בלבד. </a:t>
            </a:r>
          </a:p>
          <a:p>
            <a:r>
              <a:rPr lang="he-IL" dirty="0">
                <a:solidFill>
                  <a:prstClr val="black"/>
                </a:solidFill>
              </a:rPr>
              <a:t>כאשר האדם הופך שדה בר לשדה חקלאי, נכחד גם כל מגוון בעלי החיים הצמחונים שניזונו ממיני הצמחים השונים, ובעלי החיים הטורפים שניזונו מבעלי חיים אלו.</a:t>
            </a:r>
          </a:p>
          <a:p>
            <a:r>
              <a:rPr lang="he-IL" dirty="0">
                <a:solidFill>
                  <a:prstClr val="black"/>
                </a:solidFill>
              </a:rPr>
              <a:t>מנגד, אוכלוסיית בעל החיים הניזון מהגידול החקלאי גדלה ללא וויסות כי עומדת לרשותה כמות מזון עצומה, והוא הופך למזיק, ולכן החקלאי נאלץ להשתמש בחומרי הדברה, הפוגעים בסביבה.</a:t>
            </a:r>
          </a:p>
          <a:p>
            <a:r>
              <a:rPr lang="he-IL" dirty="0">
                <a:solidFill>
                  <a:prstClr val="black"/>
                </a:solidFill>
              </a:rPr>
              <a:t>כמו כן, החקלאי משתמש בחומרי דשן כדי להגדיל את היבול. עודפי דשנים מזהמים את מי התהום ומקווי המים.</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708920"/>
            <a:ext cx="3995936" cy="38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932040" y="6559460"/>
            <a:ext cx="1939954" cy="253916"/>
          </a:xfrm>
          <a:prstGeom prst="rect">
            <a:avLst/>
          </a:prstGeom>
        </p:spPr>
        <p:txBody>
          <a:bodyPr wrap="none">
            <a:spAutoFit/>
          </a:bodyPr>
          <a:lstStyle/>
          <a:p>
            <a:pPr>
              <a:spcAft>
                <a:spcPts val="0"/>
              </a:spcAft>
            </a:pPr>
            <a:r>
              <a:rPr lang="en-US" sz="1050" dirty="0">
                <a:latin typeface="Arial"/>
                <a:ea typeface="Calibri"/>
              </a:rPr>
              <a:t>Marina Grau</a:t>
            </a:r>
            <a:r>
              <a:rPr lang="en-US" sz="1050" dirty="0">
                <a:latin typeface="Calibri"/>
                <a:ea typeface="Calibri"/>
              </a:rPr>
              <a:t>\shutterstock.com</a:t>
            </a:r>
            <a:endParaRPr lang="en-US" sz="1050" dirty="0">
              <a:effectLst/>
              <a:latin typeface="Calibri"/>
              <a:ea typeface="Calibri"/>
            </a:endParaRPr>
          </a:p>
        </p:txBody>
      </p:sp>
      <p:sp>
        <p:nvSpPr>
          <p:cNvPr id="16" name="מלבן 15"/>
          <p:cNvSpPr/>
          <p:nvPr/>
        </p:nvSpPr>
        <p:spPr>
          <a:xfrm>
            <a:off x="1003289" y="6631468"/>
            <a:ext cx="904415" cy="253916"/>
          </a:xfrm>
          <a:prstGeom prst="rect">
            <a:avLst/>
          </a:prstGeom>
        </p:spPr>
        <p:txBody>
          <a:bodyPr wrap="none">
            <a:spAutoFit/>
          </a:bodyPr>
          <a:lstStyle/>
          <a:p>
            <a:pPr>
              <a:spcAft>
                <a:spcPts val="0"/>
              </a:spcAft>
            </a:pPr>
            <a:r>
              <a:rPr lang="he-IL" sz="1050" dirty="0">
                <a:latin typeface="Arial"/>
                <a:ea typeface="Calibri"/>
              </a:rPr>
              <a:t>ד"ר נורית קינן</a:t>
            </a:r>
            <a:endParaRPr lang="en-US" sz="1050" dirty="0">
              <a:effectLst/>
              <a:latin typeface="Calibri"/>
              <a:ea typeface="Calibri"/>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4792426"/>
            <a:ext cx="3708964" cy="187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9" y="2541852"/>
            <a:ext cx="3701285" cy="203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3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6</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החקלאות: סוג של מעורבות האדם בטבע</a:t>
            </a:r>
            <a:endParaRPr lang="he-IL" sz="1800" dirty="0"/>
          </a:p>
        </p:txBody>
      </p:sp>
      <p:sp>
        <p:nvSpPr>
          <p:cNvPr id="7" name="TextBox 6"/>
          <p:cNvSpPr txBox="1"/>
          <p:nvPr/>
        </p:nvSpPr>
        <p:spPr>
          <a:xfrm>
            <a:off x="357188" y="608881"/>
            <a:ext cx="8286750" cy="43322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לנוכח העלייה התלולה במספר בני האדם בעולם והצורך לספק להם מזון, יש צורך בנקיטת פעולות להגדלת הייצור החקלאי. בשיעור נדון בפעולות הבאות (על פי תכנית הלימודים):</a:t>
            </a:r>
          </a:p>
          <a:p>
            <a:pPr>
              <a:defRPr/>
            </a:pPr>
            <a:endParaRPr lang="he-IL" dirty="0">
              <a:solidFill>
                <a:prstClr val="black"/>
              </a:solidFill>
            </a:endParaRPr>
          </a:p>
          <a:p>
            <a:pPr marL="285750" indent="-285750">
              <a:lnSpc>
                <a:spcPct val="200000"/>
              </a:lnSpc>
              <a:buFont typeface="Wingdings" panose="05000000000000000000" pitchFamily="2" charset="2"/>
              <a:buChar char="v"/>
              <a:defRPr/>
            </a:pPr>
            <a:r>
              <a:rPr lang="he-IL" dirty="0">
                <a:solidFill>
                  <a:srgbClr val="FF6600"/>
                </a:solidFill>
              </a:rPr>
              <a:t> דישון</a:t>
            </a:r>
          </a:p>
          <a:p>
            <a:pPr marL="285750" indent="-285750">
              <a:lnSpc>
                <a:spcPct val="200000"/>
              </a:lnSpc>
              <a:buFont typeface="Wingdings" panose="05000000000000000000" pitchFamily="2" charset="2"/>
              <a:buChar char="v"/>
              <a:defRPr/>
            </a:pPr>
            <a:r>
              <a:rPr lang="he-IL" dirty="0">
                <a:solidFill>
                  <a:srgbClr val="FF6600"/>
                </a:solidFill>
              </a:rPr>
              <a:t>הדברה כימית וביולוגית</a:t>
            </a:r>
          </a:p>
          <a:p>
            <a:pPr marL="285750" indent="-285750">
              <a:lnSpc>
                <a:spcPct val="200000"/>
              </a:lnSpc>
              <a:buFont typeface="Wingdings" panose="05000000000000000000" pitchFamily="2" charset="2"/>
              <a:buChar char="v"/>
              <a:defRPr/>
            </a:pPr>
            <a:r>
              <a:rPr lang="he-IL" dirty="0">
                <a:solidFill>
                  <a:srgbClr val="FF6600"/>
                </a:solidFill>
              </a:rPr>
              <a:t>פיתוח זנים עתירי יבול ועמידים למזיקים</a:t>
            </a:r>
          </a:p>
          <a:p>
            <a:pPr marL="285750" indent="-285750">
              <a:lnSpc>
                <a:spcPct val="200000"/>
              </a:lnSpc>
              <a:buFont typeface="Wingdings" panose="05000000000000000000" pitchFamily="2" charset="2"/>
              <a:buChar char="v"/>
              <a:defRPr/>
            </a:pPr>
            <a:r>
              <a:rPr lang="he-IL" dirty="0">
                <a:solidFill>
                  <a:srgbClr val="FF6600"/>
                </a:solidFill>
              </a:rPr>
              <a:t>שימוש במים להשקיה</a:t>
            </a:r>
          </a:p>
          <a:p>
            <a:pPr marL="285750" indent="-285750">
              <a:lnSpc>
                <a:spcPct val="200000"/>
              </a:lnSpc>
              <a:buFont typeface="Wingdings" panose="05000000000000000000" pitchFamily="2" charset="2"/>
              <a:buChar char="v"/>
              <a:defRPr/>
            </a:pPr>
            <a:r>
              <a:rPr lang="he-IL" dirty="0">
                <a:solidFill>
                  <a:srgbClr val="FF6600"/>
                </a:solidFill>
              </a:rPr>
              <a:t>שימוש בתאורה מלאכותית להשפעה על תהליכים ביולוגיים</a:t>
            </a: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21" name="TextBox 20"/>
          <p:cNvSpPr txBox="1"/>
          <p:nvPr/>
        </p:nvSpPr>
        <p:spPr>
          <a:xfrm>
            <a:off x="357188" y="6020643"/>
            <a:ext cx="8286750" cy="720725"/>
          </a:xfrm>
          <a:prstGeom prst="rect">
            <a:avLst/>
          </a:prstGeom>
          <a:noFill/>
          <a:ln w="22225">
            <a:noFill/>
          </a:ln>
          <a:effectLst>
            <a:outerShdw sx="101000" sy="101000" algn="ctr" rotWithShape="0">
              <a:schemeClr val="bg1">
                <a:lumMod val="75000"/>
              </a:schemeClr>
            </a:outerShdw>
          </a:effectLst>
        </p:spPr>
        <p:txBody>
          <a:bodyPr/>
          <a:lstStyle/>
          <a:p>
            <a:pPr>
              <a:defRPr/>
            </a:pPr>
            <a:r>
              <a:rPr lang="he-IL" sz="1600" dirty="0">
                <a:solidFill>
                  <a:prstClr val="black"/>
                </a:solidFill>
              </a:rPr>
              <a:t>* מידע נוסף על נושאים אלו ועל נושאים אחרים הקשורים לחקלאות שאינם נכללים בסילבוס, תוכלו למצוא בספר הלימוד בפרק החקלאות, עמ' 164-151.</a:t>
            </a:r>
          </a:p>
          <a:p>
            <a:pPr>
              <a:defRPr/>
            </a:pPr>
            <a:endParaRPr lang="he-IL" sz="1600" dirty="0">
              <a:solidFill>
                <a:prstClr val="black"/>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6</a:t>
            </a:fld>
            <a:endParaRPr lang="he-IL" altLang="he-IL" sz="1100" kern="0" dirty="0">
              <a:solidFill>
                <a:srgbClr val="BFBFBF"/>
              </a:solidFill>
            </a:endParaRPr>
          </a:p>
        </p:txBody>
      </p:sp>
    </p:spTree>
    <p:extLst>
      <p:ext uri="{BB962C8B-B14F-4D97-AF65-F5344CB8AC3E}">
        <p14:creationId xmlns:p14="http://schemas.microsoft.com/office/powerpoint/2010/main" val="281960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דישון: מעורבות האדם במִחזור החומרים בטבע</a:t>
            </a:r>
            <a:endParaRPr lang="he-IL" sz="1800" dirty="0"/>
          </a:p>
        </p:txBody>
      </p:sp>
      <p:sp>
        <p:nvSpPr>
          <p:cNvPr id="7" name="TextBox 6"/>
          <p:cNvSpPr txBox="1"/>
          <p:nvPr/>
        </p:nvSpPr>
        <p:spPr>
          <a:xfrm>
            <a:off x="400050" y="569913"/>
            <a:ext cx="8229600" cy="207327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chemeClr val="accent3"/>
                </a:solidFill>
              </a:rPr>
              <a:t>דישון הוא הוספת חומרי הזנה לקרקע: חומרים אנאורגניים מסיסים במים או חומרים אורגניים</a:t>
            </a:r>
            <a:r>
              <a:rPr lang="he-IL" dirty="0">
                <a:solidFill>
                  <a:prstClr val="black"/>
                </a:solidFill>
              </a:rPr>
              <a:t>.</a:t>
            </a:r>
          </a:p>
          <a:p>
            <a:pPr>
              <a:defRPr/>
            </a:pPr>
            <a:r>
              <a:rPr lang="he-IL" dirty="0">
                <a:solidFill>
                  <a:prstClr val="black"/>
                </a:solidFill>
              </a:rPr>
              <a:t>הדישון גורם להגדלת היבול. עלייה בכמות היבול היא צורך חיוני לנוכח גידול הדרישה למזון </a:t>
            </a:r>
            <a:r>
              <a:rPr lang="he-IL" dirty="0"/>
              <a:t>בעקבות העלייה הגדולה במספר תושבי כדור הארץ. ואולם בצד התועלת הרבה, בשימוש בדשנים יש גם נזק.</a:t>
            </a:r>
          </a:p>
          <a:p>
            <a:pPr lvl="0">
              <a:defRPr/>
            </a:pPr>
            <a:r>
              <a:rPr lang="he-IL" dirty="0"/>
              <a:t>עודפי דשנים אנאורגניים נשטפים למי התהום ולמאגרי מים אחרים (המנוצלים כמי שתייה), עקב כך נפגעת איכות המים ונגרם נזק לבריאות האדם. עודפי דשנים המגיעים לאגמים גורמים נזקים אקולוגיים, שיפורטו בהמשך. </a:t>
            </a:r>
          </a:p>
          <a:p>
            <a:pPr lvl="0">
              <a:defRPr/>
            </a:pPr>
            <a:r>
              <a:rPr lang="he-IL" dirty="0">
                <a:solidFill>
                  <a:prstClr val="black"/>
                </a:solidFill>
              </a:rPr>
              <a:t>במקרים רבים גם תהליך ייצור הדשנים אינו ידידותי לסביבה.</a:t>
            </a:r>
          </a:p>
          <a:p>
            <a:pPr>
              <a:defRPr/>
            </a:pPr>
            <a:endParaRPr lang="he-IL" dirty="0"/>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48431" y="6408932"/>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4" name="קבוצה 3"/>
          <p:cNvGrpSpPr/>
          <p:nvPr/>
        </p:nvGrpSpPr>
        <p:grpSpPr>
          <a:xfrm>
            <a:off x="215900" y="2924944"/>
            <a:ext cx="8748588" cy="3096344"/>
            <a:chOff x="215900" y="3656011"/>
            <a:chExt cx="8748588" cy="3096344"/>
          </a:xfrm>
        </p:grpSpPr>
        <p:sp>
          <p:nvSpPr>
            <p:cNvPr id="23" name="חץ ימינה 22"/>
            <p:cNvSpPr/>
            <p:nvPr/>
          </p:nvSpPr>
          <p:spPr bwMode="auto">
            <a:xfrm rot="10800000">
              <a:off x="1691680" y="5173663"/>
              <a:ext cx="4966295"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חץ ימינה 21"/>
            <p:cNvSpPr/>
            <p:nvPr/>
          </p:nvSpPr>
          <p:spPr bwMode="auto">
            <a:xfrm rot="10800000">
              <a:off x="1571625" y="4110831"/>
              <a:ext cx="1428750"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5302" name="קבוצה 12"/>
            <p:cNvGrpSpPr>
              <a:grpSpLocks/>
            </p:cNvGrpSpPr>
            <p:nvPr/>
          </p:nvGrpSpPr>
          <p:grpSpPr bwMode="auto">
            <a:xfrm>
              <a:off x="400050" y="3656011"/>
              <a:ext cx="8492430" cy="2220913"/>
              <a:chOff x="-110118" y="3655786"/>
              <a:chExt cx="8491824" cy="2221485"/>
            </a:xfrm>
          </p:grpSpPr>
          <p:sp>
            <p:nvSpPr>
              <p:cNvPr id="10" name="TextBox 9"/>
              <p:cNvSpPr txBox="1"/>
              <p:nvPr/>
            </p:nvSpPr>
            <p:spPr>
              <a:xfrm>
                <a:off x="2431611" y="4084523"/>
                <a:ext cx="1269909" cy="619284"/>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b="1" dirty="0">
                    <a:solidFill>
                      <a:schemeClr val="bg2">
                        <a:lumMod val="50000"/>
                      </a:schemeClr>
                    </a:solidFill>
                  </a:rPr>
                  <a:t>חומרים </a:t>
                </a:r>
              </a:p>
              <a:p>
                <a:pPr algn="ctr">
                  <a:defRPr/>
                </a:pPr>
                <a:r>
                  <a:rPr lang="he-IL" b="1" dirty="0">
                    <a:solidFill>
                      <a:schemeClr val="bg2">
                        <a:lumMod val="50000"/>
                      </a:schemeClr>
                    </a:solidFill>
                  </a:rPr>
                  <a:t>אנאורגניים</a:t>
                </a:r>
              </a:p>
            </p:txBody>
          </p:sp>
          <p:sp>
            <p:nvSpPr>
              <p:cNvPr id="11" name="TextBox 10"/>
              <p:cNvSpPr txBox="1"/>
              <p:nvPr/>
            </p:nvSpPr>
            <p:spPr>
              <a:xfrm>
                <a:off x="6375249" y="3655786"/>
                <a:ext cx="2006457" cy="154503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solidFill>
                      <a:prstClr val="black"/>
                    </a:solidFill>
                  </a:rPr>
                  <a:t>הדשנים הם</a:t>
                </a:r>
                <a:r>
                  <a:rPr lang="he-IL" dirty="0">
                    <a:solidFill>
                      <a:prstClr val="black"/>
                    </a:solidFill>
                  </a:rPr>
                  <a:t>:</a:t>
                </a:r>
              </a:p>
              <a:p>
                <a:pPr algn="just">
                  <a:defRPr/>
                </a:pPr>
                <a:endParaRPr lang="he-IL" dirty="0">
                  <a:solidFill>
                    <a:prstClr val="black"/>
                  </a:solidFill>
                </a:endParaRPr>
              </a:p>
              <a:p>
                <a:pPr algn="just">
                  <a:defRPr/>
                </a:pPr>
                <a:r>
                  <a:rPr lang="he-IL" b="1" dirty="0">
                    <a:solidFill>
                      <a:srgbClr val="993300"/>
                    </a:solidFill>
                  </a:rPr>
                  <a:t>חומרים אורגניים*</a:t>
                </a:r>
              </a:p>
              <a:p>
                <a:pPr algn="just">
                  <a:defRPr/>
                </a:pPr>
                <a:endParaRPr lang="he-IL" dirty="0">
                  <a:solidFill>
                    <a:prstClr val="black"/>
                  </a:solidFill>
                </a:endParaRPr>
              </a:p>
              <a:p>
                <a:pPr algn="just">
                  <a:defRPr/>
                </a:pPr>
                <a:r>
                  <a:rPr lang="he-IL" dirty="0">
                    <a:solidFill>
                      <a:prstClr val="black"/>
                    </a:solidFill>
                  </a:rPr>
                  <a:t>       </a:t>
                </a:r>
                <a:r>
                  <a:rPr lang="he-IL" b="1" dirty="0">
                    <a:solidFill>
                      <a:prstClr val="black"/>
                    </a:solidFill>
                  </a:rPr>
                  <a:t>או</a:t>
                </a:r>
              </a:p>
              <a:p>
                <a:pPr algn="just">
                  <a:defRPr/>
                </a:pPr>
                <a:endParaRPr lang="he-IL" dirty="0">
                  <a:solidFill>
                    <a:prstClr val="black"/>
                  </a:solidFill>
                </a:endParaRPr>
              </a:p>
              <a:p>
                <a:pPr algn="just">
                  <a:defRPr/>
                </a:pPr>
                <a:r>
                  <a:rPr lang="he-IL" b="1" dirty="0">
                    <a:solidFill>
                      <a:schemeClr val="bg2">
                        <a:lumMod val="50000"/>
                      </a:schemeClr>
                    </a:solidFill>
                  </a:rPr>
                  <a:t>חומרים אנאורגניים</a:t>
                </a:r>
              </a:p>
              <a:p>
                <a:pPr algn="just">
                  <a:defRPr/>
                </a:pPr>
                <a:r>
                  <a:rPr lang="he-IL" b="1" dirty="0">
                    <a:solidFill>
                      <a:schemeClr val="bg2">
                        <a:lumMod val="50000"/>
                      </a:schemeClr>
                    </a:solidFill>
                  </a:rPr>
                  <a:t>(אי-אורגניים)**</a:t>
                </a:r>
              </a:p>
            </p:txBody>
          </p:sp>
          <p:sp>
            <p:nvSpPr>
              <p:cNvPr id="2" name="חץ ימינה 1"/>
              <p:cNvSpPr/>
              <p:nvPr/>
            </p:nvSpPr>
            <p:spPr>
              <a:xfrm rot="10800000">
                <a:off x="3663002" y="4076955"/>
                <a:ext cx="2990636" cy="635163"/>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a:xfrm>
                <a:off x="3594743" y="4213143"/>
                <a:ext cx="3058895" cy="430324"/>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מפורקים על ידי המפרקים בקרקע ל-</a:t>
                </a:r>
              </a:p>
            </p:txBody>
          </p:sp>
          <p:sp>
            <p:nvSpPr>
              <p:cNvPr id="16" name="TextBox 15"/>
              <p:cNvSpPr txBox="1"/>
              <p:nvPr/>
            </p:nvSpPr>
            <p:spPr>
              <a:xfrm>
                <a:off x="-110118" y="4216318"/>
                <a:ext cx="1171491" cy="1660953"/>
              </a:xfrm>
              <a:prstGeom prst="rect">
                <a:avLst/>
              </a:prstGeom>
              <a:solidFill>
                <a:schemeClr val="accent5"/>
              </a:solidFill>
              <a:ln w="22225">
                <a:noFill/>
              </a:ln>
              <a:effectLst>
                <a:outerShdw sx="101000" sy="101000" algn="ctr" rotWithShape="0">
                  <a:schemeClr val="bg1">
                    <a:lumMod val="75000"/>
                  </a:schemeClr>
                </a:outerShdw>
              </a:effectLst>
            </p:spPr>
            <p:txBody>
              <a:bodyPr/>
              <a:lstStyle/>
              <a:p>
                <a:pPr algn="just">
                  <a:defRPr/>
                </a:pPr>
                <a:endParaRPr lang="he-IL" dirty="0">
                  <a:solidFill>
                    <a:prstClr val="black"/>
                  </a:solidFill>
                </a:endParaRPr>
              </a:p>
              <a:p>
                <a:pPr algn="just">
                  <a:defRPr/>
                </a:pPr>
                <a:r>
                  <a:rPr lang="he-IL" dirty="0">
                    <a:solidFill>
                      <a:prstClr val="black"/>
                    </a:solidFill>
                  </a:rPr>
                  <a:t> </a:t>
                </a:r>
              </a:p>
              <a:p>
                <a:pPr algn="just">
                  <a:defRPr/>
                </a:pPr>
                <a:r>
                  <a:rPr lang="he-IL" dirty="0">
                    <a:solidFill>
                      <a:prstClr val="black"/>
                    </a:solidFill>
                  </a:rPr>
                  <a:t> </a:t>
                </a:r>
                <a:r>
                  <a:rPr lang="he-IL" b="1" dirty="0">
                    <a:solidFill>
                      <a:prstClr val="black"/>
                    </a:solidFill>
                  </a:rPr>
                  <a:t>הצמחים</a:t>
                </a:r>
              </a:p>
            </p:txBody>
          </p:sp>
          <p:sp>
            <p:nvSpPr>
              <p:cNvPr id="17" name="TextBox 16"/>
              <p:cNvSpPr txBox="1"/>
              <p:nvPr/>
            </p:nvSpPr>
            <p:spPr>
              <a:xfrm>
                <a:off x="2117457" y="5362888"/>
                <a:ext cx="2706023" cy="30964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נקלטים ישירות על ידי</a:t>
                </a:r>
              </a:p>
            </p:txBody>
          </p:sp>
          <p:sp>
            <p:nvSpPr>
              <p:cNvPr id="18" name="TextBox 17"/>
              <p:cNvSpPr txBox="1"/>
              <p:nvPr/>
            </p:nvSpPr>
            <p:spPr>
              <a:xfrm>
                <a:off x="1061373" y="4273532"/>
                <a:ext cx="1428648" cy="39062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הנקלטים על ידי</a:t>
                </a:r>
              </a:p>
            </p:txBody>
          </p:sp>
        </p:grpSp>
        <p:sp>
          <p:nvSpPr>
            <p:cNvPr id="20" name="TextBox 19"/>
            <p:cNvSpPr txBox="1"/>
            <p:nvPr/>
          </p:nvSpPr>
          <p:spPr>
            <a:xfrm>
              <a:off x="215901" y="6325317"/>
              <a:ext cx="8413750" cy="427038"/>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600" dirty="0">
                  <a:solidFill>
                    <a:prstClr val="black"/>
                  </a:solidFill>
                </a:rPr>
                <a:t>*זבל אורגני או </a:t>
              </a:r>
              <a:r>
                <a:rPr lang="he-IL" sz="1600" noProof="1">
                  <a:solidFill>
                    <a:prstClr val="black"/>
                  </a:solidFill>
                </a:rPr>
                <a:t>קומפוסט</a:t>
              </a:r>
              <a:r>
                <a:rPr lang="he-IL" sz="1600" dirty="0">
                  <a:solidFill>
                    <a:prstClr val="black"/>
                  </a:solidFill>
                </a:rPr>
                <a:t> </a:t>
              </a:r>
              <a:r>
                <a:rPr lang="he-IL" sz="1600" dirty="0"/>
                <a:t>(נדון בהם בהמשך השיעור).</a:t>
              </a:r>
            </a:p>
            <a:p>
              <a:pPr algn="just">
                <a:defRPr/>
              </a:pPr>
              <a:r>
                <a:rPr lang="he-IL" sz="1600" dirty="0"/>
                <a:t>**ציון דרך חשוב בשימוש בדשנים התרחש לאחר מלחמת העולם השנייה וזכה לכינוי "</a:t>
              </a:r>
              <a:r>
                <a:rPr lang="he-IL" sz="1600" b="1" dirty="0">
                  <a:solidFill>
                    <a:srgbClr val="00B050"/>
                  </a:solidFill>
                </a:rPr>
                <a:t>המהפכה הירוקה</a:t>
              </a:r>
              <a:r>
                <a:rPr lang="he-IL" sz="1600" dirty="0"/>
                <a:t>"</a:t>
              </a:r>
              <a:r>
                <a:rPr lang="en-US" sz="1600" dirty="0"/>
                <a:t>;</a:t>
              </a:r>
              <a:r>
                <a:rPr lang="he-IL" sz="1600" dirty="0"/>
                <a:t> החוקר הגרמני פריץ הבר פיתח תהליך כימי של יצירת אמוניה מהיסודות חנקן ומימן. תהליך זה היה הבסיס לתעשייה של דשנים חנקניים שהגדילו מאד את היבולים החקלאיים.</a:t>
              </a:r>
            </a:p>
          </p:txBody>
        </p:sp>
        <p:sp>
          <p:nvSpPr>
            <p:cNvPr id="3" name="מלבן 2"/>
            <p:cNvSpPr/>
            <p:nvPr/>
          </p:nvSpPr>
          <p:spPr>
            <a:xfrm>
              <a:off x="215900" y="4005064"/>
              <a:ext cx="8748588" cy="2231652"/>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כותרת 12"/>
          <p:cNvSpPr>
            <a:spLocks noGrp="1"/>
          </p:cNvSpPr>
          <p:nvPr>
            <p:ph type="title" idx="4294967295"/>
          </p:nvPr>
        </p:nvSpPr>
        <p:spPr bwMode="auto">
          <a:xfrm>
            <a:off x="457200" y="36363"/>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a:solidFill>
                  <a:srgbClr val="FF6600"/>
                </a:solidFill>
              </a:rPr>
              <a:t>דוגמה לדשן</a:t>
            </a:r>
            <a:endParaRPr lang="he-IL" sz="1800" dirty="0">
              <a:solidFill>
                <a:srgbClr val="FF6600"/>
              </a:solidFill>
            </a:endParaRPr>
          </a:p>
        </p:txBody>
      </p:sp>
      <p:grpSp>
        <p:nvGrpSpPr>
          <p:cNvPr id="132102" name="קבוצה 2"/>
          <p:cNvGrpSpPr>
            <a:grpSpLocks/>
          </p:cNvGrpSpPr>
          <p:nvPr/>
        </p:nvGrpSpPr>
        <p:grpSpPr bwMode="auto">
          <a:xfrm>
            <a:off x="719138" y="908720"/>
            <a:ext cx="8101333" cy="3528665"/>
            <a:chOff x="684213" y="2205038"/>
            <a:chExt cx="7398358" cy="2808287"/>
          </a:xfrm>
        </p:grpSpPr>
        <p:grpSp>
          <p:nvGrpSpPr>
            <p:cNvPr id="132103" name="Group 17"/>
            <p:cNvGrpSpPr>
              <a:grpSpLocks/>
            </p:cNvGrpSpPr>
            <p:nvPr/>
          </p:nvGrpSpPr>
          <p:grpSpPr bwMode="auto">
            <a:xfrm>
              <a:off x="2916238" y="2205038"/>
              <a:ext cx="2268537" cy="2808287"/>
              <a:chOff x="829" y="1480"/>
              <a:chExt cx="1429" cy="1769"/>
            </a:xfrm>
          </p:grpSpPr>
          <p:pic>
            <p:nvPicPr>
              <p:cNvPr id="13210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 y="1480"/>
                <a:ext cx="142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a:off x="1701" y="1979"/>
                <a:ext cx="544" cy="3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sp>
          <p:nvSpPr>
            <p:cNvPr id="11" name="TextBox 10"/>
            <p:cNvSpPr txBox="1"/>
            <p:nvPr/>
          </p:nvSpPr>
          <p:spPr>
            <a:xfrm>
              <a:off x="5940424" y="2663498"/>
              <a:ext cx="2142147" cy="1396180"/>
            </a:xfrm>
            <a:prstGeom prst="rect">
              <a:avLst/>
            </a:prstGeom>
            <a:noFill/>
            <a:ln w="3175">
              <a:solidFill>
                <a:schemeClr val="tx1"/>
              </a:solid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a:solidFill>
                    <a:prstClr val="black"/>
                  </a:solidFill>
                </a:rPr>
                <a:t>תכולה מדויקת</a:t>
              </a:r>
            </a:p>
            <a:p>
              <a:pPr eaLnBrk="1" hangingPunct="1">
                <a:defRPr/>
              </a:pPr>
              <a:r>
                <a:rPr lang="he-IL" u="sng" dirty="0">
                  <a:solidFill>
                    <a:prstClr val="black"/>
                  </a:solidFill>
                </a:rPr>
                <a:t>26</a:t>
              </a:r>
              <a:r>
                <a:rPr lang="he-IL" dirty="0">
                  <a:solidFill>
                    <a:prstClr val="black"/>
                  </a:solidFill>
                </a:rPr>
                <a:t>% חנקן (</a:t>
              </a:r>
              <a:r>
                <a:rPr lang="en-US" b="1" dirty="0">
                  <a:solidFill>
                    <a:prstClr val="black"/>
                  </a:solidFill>
                </a:rPr>
                <a:t>N</a:t>
              </a:r>
              <a:r>
                <a:rPr lang="he-IL" dirty="0">
                  <a:solidFill>
                    <a:prstClr val="black"/>
                  </a:solidFill>
                </a:rPr>
                <a:t>)</a:t>
              </a:r>
            </a:p>
            <a:p>
              <a:pPr eaLnBrk="1" hangingPunct="1">
                <a:defRPr/>
              </a:pPr>
              <a:r>
                <a:rPr lang="he-IL" dirty="0">
                  <a:solidFill>
                    <a:prstClr val="black"/>
                  </a:solidFill>
                </a:rPr>
                <a:t>2% זרחן (</a:t>
              </a:r>
              <a:r>
                <a:rPr lang="en-US" b="1" dirty="0">
                  <a:solidFill>
                    <a:prstClr val="black"/>
                  </a:solidFill>
                </a:rPr>
                <a:t>P</a:t>
              </a:r>
              <a:r>
                <a:rPr lang="en-US" baseline="-25000" dirty="0">
                  <a:solidFill>
                    <a:prstClr val="black"/>
                  </a:solidFill>
                </a:rPr>
                <a:t>2</a:t>
              </a:r>
              <a:r>
                <a:rPr lang="en-US" dirty="0">
                  <a:solidFill>
                    <a:prstClr val="black"/>
                  </a:solidFill>
                </a:rPr>
                <a:t>O</a:t>
              </a:r>
              <a:r>
                <a:rPr lang="en-US" baseline="-25000" dirty="0">
                  <a:solidFill>
                    <a:prstClr val="black"/>
                  </a:solidFill>
                </a:rPr>
                <a:t>5</a:t>
              </a:r>
              <a:r>
                <a:rPr lang="he-IL" dirty="0">
                  <a:solidFill>
                    <a:prstClr val="black"/>
                  </a:solidFill>
                </a:rPr>
                <a:t>)</a:t>
              </a:r>
              <a:endParaRPr lang="he-IL" baseline="-25000" dirty="0">
                <a:solidFill>
                  <a:prstClr val="black"/>
                </a:solidFill>
              </a:endParaRPr>
            </a:p>
            <a:p>
              <a:pPr eaLnBrk="1" hangingPunct="1">
                <a:defRPr/>
              </a:pPr>
              <a:r>
                <a:rPr lang="he-IL" dirty="0">
                  <a:solidFill>
                    <a:prstClr val="black"/>
                  </a:solidFill>
                </a:rPr>
                <a:t>13% אשלגן (</a:t>
              </a:r>
              <a:r>
                <a:rPr lang="en-US" b="1" dirty="0">
                  <a:solidFill>
                    <a:prstClr val="black"/>
                  </a:solidFill>
                </a:rPr>
                <a:t>K</a:t>
              </a:r>
              <a:r>
                <a:rPr lang="en-US" dirty="0">
                  <a:solidFill>
                    <a:prstClr val="black"/>
                  </a:solidFill>
                </a:rPr>
                <a:t>2O</a:t>
              </a:r>
              <a:r>
                <a:rPr lang="he-IL" dirty="0">
                  <a:solidFill>
                    <a:prstClr val="black"/>
                  </a:solidFill>
                </a:rPr>
                <a:t>)</a:t>
              </a:r>
            </a:p>
            <a:p>
              <a:pPr eaLnBrk="1" hangingPunct="1">
                <a:defRPr/>
              </a:pPr>
              <a:r>
                <a:rPr lang="he-IL" dirty="0">
                  <a:solidFill>
                    <a:prstClr val="black"/>
                  </a:solidFill>
                </a:rPr>
                <a:t>2% ברזל (</a:t>
              </a:r>
              <a:r>
                <a:rPr lang="en-US" b="1" dirty="0">
                  <a:solidFill>
                    <a:prstClr val="black"/>
                  </a:solidFill>
                </a:rPr>
                <a:t>Fe</a:t>
              </a:r>
              <a:r>
                <a:rPr lang="he-IL" dirty="0">
                  <a:solidFill>
                    <a:prstClr val="black"/>
                  </a:solidFill>
                </a:rPr>
                <a:t>)</a:t>
              </a:r>
            </a:p>
            <a:p>
              <a:pPr eaLnBrk="1" hangingPunct="1">
                <a:defRPr/>
              </a:pPr>
              <a:r>
                <a:rPr lang="he-IL" dirty="0">
                  <a:solidFill>
                    <a:prstClr val="black"/>
                  </a:solidFill>
                </a:rPr>
                <a:t>7% גפרית (</a:t>
              </a:r>
              <a:r>
                <a:rPr lang="en-US" b="1" dirty="0">
                  <a:solidFill>
                    <a:prstClr val="black"/>
                  </a:solidFill>
                </a:rPr>
                <a:t>S</a:t>
              </a:r>
              <a:r>
                <a:rPr lang="he-IL" dirty="0">
                  <a:solidFill>
                    <a:prstClr val="black"/>
                  </a:solidFill>
                </a:rPr>
                <a:t>)</a:t>
              </a:r>
            </a:p>
          </p:txBody>
        </p:sp>
        <p:pic>
          <p:nvPicPr>
            <p:cNvPr id="132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284538"/>
              <a:ext cx="17383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6" name="Line 19"/>
            <p:cNvSpPr>
              <a:spLocks noChangeShapeType="1"/>
            </p:cNvSpPr>
            <p:nvPr/>
          </p:nvSpPr>
          <p:spPr bwMode="auto">
            <a:xfrm>
              <a:off x="5148263" y="3357563"/>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32107" name="Text Box 20"/>
            <p:cNvSpPr txBox="1">
              <a:spLocks noChangeArrowheads="1"/>
            </p:cNvSpPr>
            <p:nvPr/>
          </p:nvSpPr>
          <p:spPr bwMode="auto">
            <a:xfrm>
              <a:off x="684213" y="2924175"/>
              <a:ext cx="1655762" cy="2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b="1" dirty="0">
                  <a:solidFill>
                    <a:srgbClr val="000000"/>
                  </a:solidFill>
                </a:rPr>
                <a:t>גרגרי דשן</a:t>
              </a:r>
              <a:endParaRPr lang="en-US" b="1" dirty="0">
                <a:solidFill>
                  <a:srgbClr val="000000"/>
                </a:solidFill>
              </a:endParaRPr>
            </a:p>
          </p:txBody>
        </p:sp>
      </p:grpSp>
      <p:sp>
        <p:nvSpPr>
          <p:cNvPr id="14" name="Rectangle 3"/>
          <p:cNvSpPr/>
          <p:nvPr/>
        </p:nvSpPr>
        <p:spPr>
          <a:xfrm>
            <a:off x="468313" y="430635"/>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8</a:t>
            </a:fld>
            <a:endParaRPr lang="he-IL" altLang="he-IL" sz="1100" kern="0" dirty="0">
              <a:solidFill>
                <a:srgbClr val="BFBFBF"/>
              </a:solidFill>
            </a:endParaRPr>
          </a:p>
        </p:txBody>
      </p:sp>
    </p:spTree>
    <p:extLst>
      <p:ext uri="{BB962C8B-B14F-4D97-AF65-F5344CB8AC3E}">
        <p14:creationId xmlns:p14="http://schemas.microsoft.com/office/powerpoint/2010/main" val="103062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32C98-90A6-472E-B1EB-6DA94141DA5E}" type="slidenum">
              <a:rPr lang="he-IL" smtClean="0"/>
              <a:pPr fontAlgn="base">
                <a:spcBef>
                  <a:spcPct val="0"/>
                </a:spcBef>
                <a:spcAft>
                  <a:spcPct val="0"/>
                </a:spcAft>
                <a:defRPr/>
              </a:pPr>
              <a:t>9</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6: מדוע יש צורך בדישון בשדות חקלאיים?</a:t>
            </a:r>
            <a:endParaRPr lang="he-IL" sz="1800" dirty="0"/>
          </a:p>
        </p:txBody>
      </p:sp>
      <p:sp>
        <p:nvSpPr>
          <p:cNvPr id="7" name="TextBox 6"/>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8" name="TextBox 7"/>
          <p:cNvSpPr txBox="1"/>
          <p:nvPr/>
        </p:nvSpPr>
        <p:spPr>
          <a:xfrm>
            <a:off x="230188" y="1577975"/>
            <a:ext cx="846931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bg1">
                    <a:lumMod val="65000"/>
                  </a:schemeClr>
                </a:solidFill>
              </a:rPr>
              <a:t>רמז:</a:t>
            </a:r>
          </a:p>
          <a:p>
            <a:pPr algn="just">
              <a:defRPr/>
            </a:pPr>
            <a:r>
              <a:rPr lang="he-IL" sz="1600" dirty="0">
                <a:solidFill>
                  <a:schemeClr val="bg1">
                    <a:lumMod val="65000"/>
                  </a:schemeClr>
                </a:solidFill>
              </a:rPr>
              <a:t>בשדה חקלאי האדם קוצר את היבול ומוציאו מהשדה. איזה שלב חשוב במחזור החומרים נמנע עקב כך? </a:t>
            </a:r>
          </a:p>
        </p:txBody>
      </p:sp>
      <p:sp>
        <p:nvSpPr>
          <p:cNvPr id="56327" name="מלבן 1"/>
          <p:cNvSpPr>
            <a:spLocks noChangeArrowheads="1"/>
          </p:cNvSpPr>
          <p:nvPr/>
        </p:nvSpPr>
        <p:spPr bwMode="auto">
          <a:xfrm>
            <a:off x="392113"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6328" name="מלבן 1"/>
          <p:cNvSpPr>
            <a:spLocks noChangeArrowheads="1"/>
          </p:cNvSpPr>
          <p:nvPr/>
        </p:nvSpPr>
        <p:spPr bwMode="auto">
          <a:xfrm>
            <a:off x="7423150"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4281" name="TextBox 11"/>
          <p:cNvSpPr txBox="1">
            <a:spLocks noChangeArrowheads="1"/>
          </p:cNvSpPr>
          <p:nvPr/>
        </p:nvSpPr>
        <p:spPr bwMode="auto">
          <a:xfrm>
            <a:off x="1116013" y="2500313"/>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חקלאי</a:t>
            </a:r>
          </a:p>
        </p:txBody>
      </p:sp>
      <p:sp>
        <p:nvSpPr>
          <p:cNvPr id="54282" name="TextBox 12"/>
          <p:cNvSpPr txBox="1">
            <a:spLocks noChangeArrowheads="1"/>
          </p:cNvSpPr>
          <p:nvPr/>
        </p:nvSpPr>
        <p:spPr bwMode="auto">
          <a:xfrm>
            <a:off x="5541963" y="2535238"/>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בר</a:t>
            </a:r>
          </a:p>
        </p:txBody>
      </p:sp>
      <p:pic>
        <p:nvPicPr>
          <p:cNvPr id="56331"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3" y="2874963"/>
            <a:ext cx="85010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10990</TotalTime>
  <Words>4745</Words>
  <Application>Microsoft Office PowerPoint</Application>
  <PresentationFormat>‫הצגה על המסך (4:3)</PresentationFormat>
  <Paragraphs>629</Paragraphs>
  <Slides>45</Slides>
  <Notes>3</Notes>
  <HiddenSlides>0</HiddenSlides>
  <MMClips>0</MMClips>
  <ScaleCrop>false</ScaleCrop>
  <HeadingPairs>
    <vt:vector size="8" baseType="variant">
      <vt:variant>
        <vt:lpstr>גופנים בשימוש</vt:lpstr>
      </vt:variant>
      <vt:variant>
        <vt:i4>6</vt:i4>
      </vt:variant>
      <vt:variant>
        <vt:lpstr>ערכת נושא</vt:lpstr>
      </vt:variant>
      <vt:variant>
        <vt:i4>13</vt:i4>
      </vt:variant>
      <vt:variant>
        <vt:lpstr>שרתי OLE מוטבעים</vt:lpstr>
      </vt:variant>
      <vt:variant>
        <vt:i4>2</vt:i4>
      </vt:variant>
      <vt:variant>
        <vt:lpstr>כותרות שקופיות</vt:lpstr>
      </vt:variant>
      <vt:variant>
        <vt:i4>45</vt:i4>
      </vt:variant>
    </vt:vector>
  </HeadingPairs>
  <TitlesOfParts>
    <vt:vector size="66" baseType="lpstr">
      <vt:lpstr>Arial</vt:lpstr>
      <vt:lpstr>Calibri</vt:lpstr>
      <vt:lpstr>Times New Roman</vt:lpstr>
      <vt:lpstr>Times New Roman (Hebrew)</vt:lpstr>
      <vt:lpstr>Verdana</vt:lpstr>
      <vt:lpstr>Wingdings</vt:lpstr>
      <vt:lpstr>1_Office Theme</vt:lpstr>
      <vt:lpstr>2_Office Theme</vt:lpstr>
      <vt:lpstr>3_Office Theme</vt:lpstr>
      <vt:lpstr>4_Office Theme</vt:lpstr>
      <vt:lpstr>5_Office Theme</vt:lpstr>
      <vt:lpstr>6_Office Theme</vt:lpstr>
      <vt:lpstr>14_Office Theme</vt:lpstr>
      <vt:lpstr>7_Office Theme</vt:lpstr>
      <vt:lpstr>19_Office Theme</vt:lpstr>
      <vt:lpstr>8_Office Theme</vt:lpstr>
      <vt:lpstr>9_Office Theme</vt:lpstr>
      <vt:lpstr>10_Office Theme</vt:lpstr>
      <vt:lpstr>11_Office Theme</vt:lpstr>
      <vt:lpstr>תרשים</vt:lpstr>
      <vt:lpstr>Microsoft Excel 97-2003 Worksheet</vt:lpstr>
      <vt:lpstr>מצגת של PowerPoint‏</vt:lpstr>
      <vt:lpstr>האדם מתערב בתהליכי הרבייה במשק החקלאי לתועלתו</vt:lpstr>
      <vt:lpstr>נדרשת עלייה בכמות המזון עקב הגידול העצום באוכלוסיית האדם</vt:lpstr>
      <vt:lpstr>החקלאות: סוג של מעורבות האדם בטבע</vt:lpstr>
      <vt:lpstr>החקלאות: סוג של מעורבות האדם בטבע</vt:lpstr>
      <vt:lpstr>החקלאות: סוג של מעורבות האדם בטבע</vt:lpstr>
      <vt:lpstr>דישון: מעורבות האדם במִחזור החומרים בטבע</vt:lpstr>
      <vt:lpstr>דוגמה לדשן</vt:lpstr>
      <vt:lpstr>שאלה 6: מדוע יש צורך בדישון בשדות חקלאיים?</vt:lpstr>
      <vt:lpstr>תשובה</vt:lpstr>
      <vt:lpstr>שאלה 7: הנזקים האקולוגיים הנגרמים עקב הגעת עודפי דשנים לאגמים</vt:lpstr>
      <vt:lpstr>תשובה</vt:lpstr>
      <vt:lpstr>שאלה 8</vt:lpstr>
      <vt:lpstr>תשובה</vt:lpstr>
      <vt:lpstr>דרכים להקטנת נזקי הדישון</vt:lpstr>
      <vt:lpstr>שאלה 9</vt:lpstr>
      <vt:lpstr>תשובה</vt:lpstr>
      <vt:lpstr>הדברה כימית והדברה ביולוגית</vt:lpstr>
      <vt:lpstr>שאלה 12</vt:lpstr>
      <vt:lpstr>תשובה</vt:lpstr>
      <vt:lpstr>שאלה 13: נזקי ההדברה הכימית</vt:lpstr>
      <vt:lpstr>תשובה</vt:lpstr>
      <vt:lpstr>סיפור הממחיש את השפעת ההדברה הכימית על המערכת האקולוגית</vt:lpstr>
      <vt:lpstr>שאלה 14</vt:lpstr>
      <vt:lpstr>שאלה</vt:lpstr>
      <vt:lpstr>הדברה ביולוגית</vt:lpstr>
      <vt:lpstr>שימוש בתנשמות להדברת נברנים</vt:lpstr>
      <vt:lpstr>שאלה 15: הדברה ביולוגית</vt:lpstr>
      <vt:lpstr>תשובה</vt:lpstr>
      <vt:lpstr>שאלה 16</vt:lpstr>
      <vt:lpstr>תשובה</vt:lpstr>
      <vt:lpstr>שאלה 17</vt:lpstr>
      <vt:lpstr>תשובה</vt:lpstr>
      <vt:lpstr>שאלה 21</vt:lpstr>
      <vt:lpstr>תשובה</vt:lpstr>
      <vt:lpstr>פיתוח זנים עתירי יבול, איכותיים ועמידים למזיקים</vt:lpstr>
      <vt:lpstr>שימוש במים להשקיה</vt:lpstr>
      <vt:lpstr>שימוש במים להשקיה</vt:lpstr>
      <vt:lpstr>שימוש בתאורה מלאכותית להשפעה על תהליכים ביולוגיים</vt:lpstr>
      <vt:lpstr>שאלה</vt:lpstr>
      <vt:lpstr>תשובה</vt:lpstr>
      <vt:lpstr>חקלאות בת-קיימה</vt:lpstr>
      <vt:lpstr>סיכום: החקלאות – סוג של מעורבות האדם בטבע</vt:lpstr>
      <vt:lpstr>המשך סיכום</vt:lpstr>
      <vt:lpstr>מונחים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730</cp:revision>
  <dcterms:created xsi:type="dcterms:W3CDTF">2010-09-05T07:07:37Z</dcterms:created>
  <dcterms:modified xsi:type="dcterms:W3CDTF">2018-02-12T06:45:23Z</dcterms:modified>
</cp:coreProperties>
</file>