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747" r:id="rId2"/>
    <p:sldMasterId id="2147483756" r:id="rId3"/>
    <p:sldMasterId id="2147483801" r:id="rId4"/>
    <p:sldMasterId id="2147484131" r:id="rId5"/>
    <p:sldMasterId id="2147484221" r:id="rId6"/>
    <p:sldMasterId id="2147486295" r:id="rId7"/>
    <p:sldMasterId id="2147486301" r:id="rId8"/>
    <p:sldMasterId id="2147486305" r:id="rId9"/>
  </p:sldMasterIdLst>
  <p:notesMasterIdLst>
    <p:notesMasterId r:id="rId35"/>
  </p:notesMasterIdLst>
  <p:sldIdLst>
    <p:sldId id="600" r:id="rId10"/>
    <p:sldId id="567" r:id="rId11"/>
    <p:sldId id="581" r:id="rId12"/>
    <p:sldId id="602" r:id="rId13"/>
    <p:sldId id="500" r:id="rId14"/>
    <p:sldId id="543" r:id="rId15"/>
    <p:sldId id="606" r:id="rId16"/>
    <p:sldId id="469" r:id="rId17"/>
    <p:sldId id="516" r:id="rId18"/>
    <p:sldId id="514" r:id="rId19"/>
    <p:sldId id="517" r:id="rId20"/>
    <p:sldId id="513" r:id="rId21"/>
    <p:sldId id="511" r:id="rId22"/>
    <p:sldId id="512" r:id="rId23"/>
    <p:sldId id="509" r:id="rId24"/>
    <p:sldId id="510" r:id="rId25"/>
    <p:sldId id="518" r:id="rId26"/>
    <p:sldId id="519" r:id="rId27"/>
    <p:sldId id="504" r:id="rId28"/>
    <p:sldId id="588" r:id="rId29"/>
    <p:sldId id="520" r:id="rId30"/>
    <p:sldId id="521" r:id="rId31"/>
    <p:sldId id="522" r:id="rId32"/>
    <p:sldId id="604" r:id="rId33"/>
    <p:sldId id="607" r:id="rId34"/>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C72"/>
    <a:srgbClr val="038EED"/>
    <a:srgbClr val="FF6600"/>
    <a:srgbClr val="CC9900"/>
    <a:srgbClr val="CC00FF"/>
    <a:srgbClr val="717171"/>
    <a:srgbClr val="FFFF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15" autoAdjust="0"/>
    <p:restoredTop sz="86372" autoAdjust="0"/>
  </p:normalViewPr>
  <p:slideViewPr>
    <p:cSldViewPr>
      <p:cViewPr varScale="1">
        <p:scale>
          <a:sx n="72" d="100"/>
          <a:sy n="72" d="100"/>
        </p:scale>
        <p:origin x="1332" y="0"/>
      </p:cViewPr>
      <p:guideLst>
        <p:guide orient="horz" pos="2160"/>
        <p:guide pos="2880"/>
      </p:guideLst>
    </p:cSldViewPr>
  </p:slideViewPr>
  <p:outlineViewPr>
    <p:cViewPr>
      <p:scale>
        <a:sx n="33" d="100"/>
        <a:sy n="33" d="100"/>
      </p:scale>
      <p:origin x="0" y="311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http://agribio.snunit.k12.il/main/upload/files/gidul.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a:pPr>
            <a:r>
              <a:rPr lang="he-IL" b="0" dirty="0"/>
              <a:t>השתנות גודל אוכלוסיית בני האדם לאורך השנים (במיליארדים)</a:t>
            </a:r>
          </a:p>
        </c:rich>
      </c:tx>
      <c:layout>
        <c:manualLayout>
          <c:xMode val="edge"/>
          <c:yMode val="edge"/>
          <c:x val="2.9600334045102882E-2"/>
          <c:y val="0"/>
        </c:manualLayout>
      </c:layout>
      <c:overlay val="0"/>
    </c:title>
    <c:autoTitleDeleted val="0"/>
    <c:plotArea>
      <c:layout/>
      <c:scatterChart>
        <c:scatterStyle val="smoothMarker"/>
        <c:varyColors val="0"/>
        <c:ser>
          <c:idx val="0"/>
          <c:order val="0"/>
          <c:tx>
            <c:strRef>
              <c:f>'טבלה 1 גידול אוכלוסייה'!$B$3</c:f>
              <c:strCache>
                <c:ptCount val="1"/>
                <c:pt idx="0">
                  <c:v>מס' בני האדם (מיליארד) </c:v>
                </c:pt>
              </c:strCache>
            </c:strRef>
          </c:tx>
          <c:xVal>
            <c:numRef>
              <c:f>'טבלה 1 גידול אוכלוסייה'!$A$4:$A$15</c:f>
              <c:numCache>
                <c:formatCode>General</c:formatCode>
                <c:ptCount val="12"/>
                <c:pt idx="0">
                  <c:v>1450</c:v>
                </c:pt>
                <c:pt idx="1">
                  <c:v>1500</c:v>
                </c:pt>
                <c:pt idx="2">
                  <c:v>1550</c:v>
                </c:pt>
                <c:pt idx="3">
                  <c:v>1600</c:v>
                </c:pt>
                <c:pt idx="4">
                  <c:v>1650</c:v>
                </c:pt>
                <c:pt idx="5">
                  <c:v>1700</c:v>
                </c:pt>
                <c:pt idx="6">
                  <c:v>1750</c:v>
                </c:pt>
                <c:pt idx="7">
                  <c:v>1800</c:v>
                </c:pt>
                <c:pt idx="8">
                  <c:v>1850</c:v>
                </c:pt>
                <c:pt idx="9">
                  <c:v>1900</c:v>
                </c:pt>
                <c:pt idx="10">
                  <c:v>1950</c:v>
                </c:pt>
                <c:pt idx="11">
                  <c:v>2000</c:v>
                </c:pt>
              </c:numCache>
            </c:numRef>
          </c:xVal>
          <c:yVal>
            <c:numRef>
              <c:f>'טבלה 1 גידול אוכלוסייה'!$B$4:$B$15</c:f>
              <c:numCache>
                <c:formatCode>General</c:formatCode>
                <c:ptCount val="12"/>
                <c:pt idx="0">
                  <c:v>0.30000000000000032</c:v>
                </c:pt>
                <c:pt idx="1">
                  <c:v>0.4</c:v>
                </c:pt>
                <c:pt idx="2">
                  <c:v>0.42500000000000032</c:v>
                </c:pt>
                <c:pt idx="3">
                  <c:v>0.47500000000000031</c:v>
                </c:pt>
                <c:pt idx="4">
                  <c:v>0.5</c:v>
                </c:pt>
                <c:pt idx="5">
                  <c:v>0.60000000000000064</c:v>
                </c:pt>
                <c:pt idx="6">
                  <c:v>0.70000000000000062</c:v>
                </c:pt>
                <c:pt idx="7">
                  <c:v>0.9</c:v>
                </c:pt>
                <c:pt idx="8">
                  <c:v>1.2</c:v>
                </c:pt>
                <c:pt idx="9">
                  <c:v>1.6</c:v>
                </c:pt>
                <c:pt idx="10">
                  <c:v>2.5</c:v>
                </c:pt>
                <c:pt idx="11">
                  <c:v>6.1</c:v>
                </c:pt>
              </c:numCache>
            </c:numRef>
          </c:yVal>
          <c:smooth val="1"/>
          <c:extLst>
            <c:ext xmlns:c16="http://schemas.microsoft.com/office/drawing/2014/chart" uri="{C3380CC4-5D6E-409C-BE32-E72D297353CC}">
              <c16:uniqueId val="{00000000-EA05-4EFD-986A-31AE307A696F}"/>
            </c:ext>
          </c:extLst>
        </c:ser>
        <c:dLbls>
          <c:showLegendKey val="0"/>
          <c:showVal val="0"/>
          <c:showCatName val="0"/>
          <c:showSerName val="0"/>
          <c:showPercent val="0"/>
          <c:showBubbleSize val="0"/>
        </c:dLbls>
        <c:axId val="201341952"/>
        <c:axId val="201385088"/>
      </c:scatterChart>
      <c:valAx>
        <c:axId val="201341952"/>
        <c:scaling>
          <c:orientation val="minMax"/>
          <c:min val="1400"/>
        </c:scaling>
        <c:delete val="0"/>
        <c:axPos val="b"/>
        <c:title>
          <c:tx>
            <c:rich>
              <a:bodyPr/>
              <a:lstStyle/>
              <a:p>
                <a:pPr>
                  <a:defRPr/>
                </a:pPr>
                <a:r>
                  <a:rPr lang="he-IL" sz="1600" dirty="0"/>
                  <a:t>שנה</a:t>
                </a:r>
                <a:endParaRPr lang="en-US" sz="1600" dirty="0"/>
              </a:p>
            </c:rich>
          </c:tx>
          <c:overlay val="0"/>
        </c:title>
        <c:numFmt formatCode="General" sourceLinked="1"/>
        <c:majorTickMark val="out"/>
        <c:minorTickMark val="none"/>
        <c:tickLblPos val="nextTo"/>
        <c:txPr>
          <a:bodyPr/>
          <a:lstStyle/>
          <a:p>
            <a:pPr>
              <a:defRPr sz="1400"/>
            </a:pPr>
            <a:endParaRPr lang="he-IL"/>
          </a:p>
        </c:txPr>
        <c:crossAx val="201385088"/>
        <c:crosses val="autoZero"/>
        <c:crossBetween val="midCat"/>
      </c:valAx>
      <c:valAx>
        <c:axId val="201385088"/>
        <c:scaling>
          <c:orientation val="minMax"/>
          <c:max val="7"/>
        </c:scaling>
        <c:delete val="0"/>
        <c:axPos val="l"/>
        <c:majorGridlines/>
        <c:numFmt formatCode="General" sourceLinked="1"/>
        <c:majorTickMark val="out"/>
        <c:minorTickMark val="none"/>
        <c:tickLblPos val="nextTo"/>
        <c:txPr>
          <a:bodyPr/>
          <a:lstStyle/>
          <a:p>
            <a:pPr>
              <a:defRPr sz="1400"/>
            </a:pPr>
            <a:endParaRPr lang="he-IL"/>
          </a:p>
        </c:txPr>
        <c:crossAx val="201341952"/>
        <c:crossesAt val="1400"/>
        <c:crossBetween val="midCat"/>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C95D67D6-83F3-4634-BB83-91B84026659A}" type="datetimeFigureOut">
              <a:rPr lang="he-IL"/>
              <a:pPr>
                <a:defRPr/>
              </a:pPr>
              <a:t>א'/טבת/תשע"ח</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21EF6B6B-EA99-4186-810C-9A2234EA1297}" type="slidenum">
              <a:rPr lang="he-IL"/>
              <a:pPr>
                <a:defRPr/>
              </a:pPr>
              <a:t>‹#›</a:t>
            </a:fld>
            <a:endParaRPr lang="he-IL" dirty="0"/>
          </a:p>
        </p:txBody>
      </p:sp>
    </p:spTree>
    <p:extLst>
      <p:ext uri="{BB962C8B-B14F-4D97-AF65-F5344CB8AC3E}">
        <p14:creationId xmlns:p14="http://schemas.microsoft.com/office/powerpoint/2010/main" val="219927661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dirty="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79140BF-222F-4918-98AA-673B13654179}" type="slidenum">
              <a:rPr lang="he-IL" smtClean="0">
                <a:solidFill>
                  <a:prstClr val="black"/>
                </a:solidFill>
              </a:rPr>
              <a:pPr>
                <a:defRPr/>
              </a:pPr>
              <a:t>1</a:t>
            </a:fld>
            <a:endParaRPr lang="he-IL"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1173E4D-5547-4C18-AAA8-189CAB33103F}" type="datetime8">
              <a:rPr lang="he-IL"/>
              <a:pPr>
                <a:defRPr/>
              </a:pPr>
              <a:t>19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851FB65-3C5E-4BBE-9AC3-D09404B7080E}" type="slidenum">
              <a:rPr lang="he-IL"/>
              <a:pPr>
                <a:defRPr/>
              </a:pPr>
              <a:t>‹#›</a:t>
            </a:fld>
            <a:endParaRPr lang="he-IL" dirty="0"/>
          </a:p>
        </p:txBody>
      </p:sp>
    </p:spTree>
    <p:extLst>
      <p:ext uri="{BB962C8B-B14F-4D97-AF65-F5344CB8AC3E}">
        <p14:creationId xmlns:p14="http://schemas.microsoft.com/office/powerpoint/2010/main" val="601545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17DC07D-0B2F-4B9D-A1EE-99D64559F026}" type="datetime8">
              <a:rPr lang="he-IL"/>
              <a:pPr>
                <a:defRPr/>
              </a:pPr>
              <a:t>19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4278C2D-FB52-47A9-B627-79654178981F}" type="slidenum">
              <a:rPr lang="he-IL"/>
              <a:pPr>
                <a:defRPr/>
              </a:pPr>
              <a:t>‹#›</a:t>
            </a:fld>
            <a:endParaRPr lang="he-IL" dirty="0"/>
          </a:p>
        </p:txBody>
      </p:sp>
    </p:spTree>
    <p:extLst>
      <p:ext uri="{BB962C8B-B14F-4D97-AF65-F5344CB8AC3E}">
        <p14:creationId xmlns:p14="http://schemas.microsoft.com/office/powerpoint/2010/main" val="4156012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28A275E-1B6C-43E1-AF94-6ABCD26444CC}" type="slidenum">
              <a:rPr lang="he-IL"/>
              <a:pPr>
                <a:defRPr/>
              </a:pPr>
              <a:t>‹#›</a:t>
            </a:fld>
            <a:endParaRPr lang="he-IL" dirty="0"/>
          </a:p>
        </p:txBody>
      </p:sp>
    </p:spTree>
    <p:extLst>
      <p:ext uri="{BB962C8B-B14F-4D97-AF65-F5344CB8AC3E}">
        <p14:creationId xmlns:p14="http://schemas.microsoft.com/office/powerpoint/2010/main" val="2779976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5EC7F90-6C89-4795-8437-2861A07166FD}" type="slidenum">
              <a:rPr lang="he-IL"/>
              <a:pPr>
                <a:defRPr/>
              </a:pPr>
              <a:t>‹#›</a:t>
            </a:fld>
            <a:endParaRPr lang="he-IL" dirty="0"/>
          </a:p>
        </p:txBody>
      </p:sp>
    </p:spTree>
    <p:extLst>
      <p:ext uri="{BB962C8B-B14F-4D97-AF65-F5344CB8AC3E}">
        <p14:creationId xmlns:p14="http://schemas.microsoft.com/office/powerpoint/2010/main" val="2767493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C9F43BA0-24AE-4F46-99B9-293C6470A422}" type="datetime8">
              <a:rPr lang="he-IL"/>
              <a:pPr>
                <a:defRPr/>
              </a:pPr>
              <a:t>19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C9FB7D39-1317-43D0-B1C9-732784A46741}" type="slidenum">
              <a:rPr lang="he-IL"/>
              <a:pPr>
                <a:defRPr/>
              </a:pPr>
              <a:t>‹#›</a:t>
            </a:fld>
            <a:endParaRPr lang="he-IL" dirty="0"/>
          </a:p>
        </p:txBody>
      </p:sp>
    </p:spTree>
    <p:extLst>
      <p:ext uri="{BB962C8B-B14F-4D97-AF65-F5344CB8AC3E}">
        <p14:creationId xmlns:p14="http://schemas.microsoft.com/office/powerpoint/2010/main" val="646341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C65D8B9-423C-4AAC-B45F-536990EC85BE}" type="datetime8">
              <a:rPr lang="he-IL"/>
              <a:pPr>
                <a:defRPr/>
              </a:pPr>
              <a:t>19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CDFF2A3-5DBA-483C-BDA5-9E7C34936E3A}" type="slidenum">
              <a:rPr lang="he-IL"/>
              <a:pPr>
                <a:defRPr/>
              </a:pPr>
              <a:t>‹#›</a:t>
            </a:fld>
            <a:endParaRPr lang="he-IL" dirty="0"/>
          </a:p>
        </p:txBody>
      </p:sp>
    </p:spTree>
    <p:extLst>
      <p:ext uri="{BB962C8B-B14F-4D97-AF65-F5344CB8AC3E}">
        <p14:creationId xmlns:p14="http://schemas.microsoft.com/office/powerpoint/2010/main" val="3092136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75B1329-9C8B-4EFC-97C3-C57EB1F911D1}" type="slidenum">
              <a:rPr lang="he-IL"/>
              <a:pPr>
                <a:defRPr/>
              </a:pPr>
              <a:t>‹#›</a:t>
            </a:fld>
            <a:endParaRPr lang="he-IL" dirty="0"/>
          </a:p>
        </p:txBody>
      </p:sp>
    </p:spTree>
    <p:extLst>
      <p:ext uri="{BB962C8B-B14F-4D97-AF65-F5344CB8AC3E}">
        <p14:creationId xmlns:p14="http://schemas.microsoft.com/office/powerpoint/2010/main" val="1456146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F580446-8EE6-4317-BB0B-DE66D88006B1}" type="slidenum">
              <a:rPr lang="he-IL"/>
              <a:pPr>
                <a:defRPr/>
              </a:pPr>
              <a:t>‹#›</a:t>
            </a:fld>
            <a:endParaRPr lang="he-IL" dirty="0"/>
          </a:p>
        </p:txBody>
      </p:sp>
    </p:spTree>
    <p:extLst>
      <p:ext uri="{BB962C8B-B14F-4D97-AF65-F5344CB8AC3E}">
        <p14:creationId xmlns:p14="http://schemas.microsoft.com/office/powerpoint/2010/main" val="1851933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fld id="{340E38BD-ED75-4085-9D77-D9B2969B261D}" type="datetime8">
              <a:rPr lang="he-IL"/>
              <a:pPr>
                <a:defRPr/>
              </a:pPr>
              <a:t>19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8D357509-7EB2-4900-921E-E6950271996E}" type="slidenum">
              <a:rPr lang="he-IL"/>
              <a:pPr>
                <a:defRPr/>
              </a:pPr>
              <a:t>‹#›</a:t>
            </a:fld>
            <a:endParaRPr lang="he-IL" dirty="0"/>
          </a:p>
        </p:txBody>
      </p:sp>
    </p:spTree>
    <p:extLst>
      <p:ext uri="{BB962C8B-B14F-4D97-AF65-F5344CB8AC3E}">
        <p14:creationId xmlns:p14="http://schemas.microsoft.com/office/powerpoint/2010/main" val="1149730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96BDB42-E2E9-4C56-853F-942DD2D2A1F5}" type="datetime8">
              <a:rPr lang="he-IL"/>
              <a:pPr>
                <a:defRPr/>
              </a:pPr>
              <a:t>19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CB6C3A1-36BA-4349-A94C-87F0D9563917}" type="slidenum">
              <a:rPr lang="he-IL"/>
              <a:pPr>
                <a:defRPr/>
              </a:pPr>
              <a:t>‹#›</a:t>
            </a:fld>
            <a:endParaRPr lang="he-IL" dirty="0"/>
          </a:p>
        </p:txBody>
      </p:sp>
    </p:spTree>
    <p:extLst>
      <p:ext uri="{BB962C8B-B14F-4D97-AF65-F5344CB8AC3E}">
        <p14:creationId xmlns:p14="http://schemas.microsoft.com/office/powerpoint/2010/main" val="278484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C2A1EAF-2504-4001-B9A2-38E0CF81B944}" type="slidenum">
              <a:rPr lang="he-IL"/>
              <a:pPr>
                <a:defRPr/>
              </a:pPr>
              <a:t>‹#›</a:t>
            </a:fld>
            <a:endParaRPr lang="he-IL" dirty="0"/>
          </a:p>
        </p:txBody>
      </p:sp>
    </p:spTree>
    <p:extLst>
      <p:ext uri="{BB962C8B-B14F-4D97-AF65-F5344CB8AC3E}">
        <p14:creationId xmlns:p14="http://schemas.microsoft.com/office/powerpoint/2010/main" val="191346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17F642C-D71D-41F8-9CDA-686A81B0C3BD}" type="slidenum">
              <a:rPr lang="he-IL"/>
              <a:pPr>
                <a:defRPr/>
              </a:pPr>
              <a:t>‹#›</a:t>
            </a:fld>
            <a:endParaRPr lang="he-IL" dirty="0"/>
          </a:p>
        </p:txBody>
      </p:sp>
    </p:spTree>
    <p:extLst>
      <p:ext uri="{BB962C8B-B14F-4D97-AF65-F5344CB8AC3E}">
        <p14:creationId xmlns:p14="http://schemas.microsoft.com/office/powerpoint/2010/main" val="2802423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64F9207-D019-4C34-B719-B0292EEE1743}" type="slidenum">
              <a:rPr lang="he-IL"/>
              <a:pPr>
                <a:defRPr/>
              </a:pPr>
              <a:t>‹#›</a:t>
            </a:fld>
            <a:endParaRPr lang="he-IL" dirty="0"/>
          </a:p>
        </p:txBody>
      </p:sp>
    </p:spTree>
    <p:extLst>
      <p:ext uri="{BB962C8B-B14F-4D97-AF65-F5344CB8AC3E}">
        <p14:creationId xmlns:p14="http://schemas.microsoft.com/office/powerpoint/2010/main" val="3523544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484F0988-E7DF-4F12-98CA-8790D41F3F2F}" type="datetime8">
              <a:rPr lang="he-IL"/>
              <a:pPr>
                <a:defRPr/>
              </a:pPr>
              <a:t>19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26674C0F-976B-4CC3-A676-46120E3969F2}" type="slidenum">
              <a:rPr lang="he-IL"/>
              <a:pPr>
                <a:defRPr/>
              </a:pPr>
              <a:t>‹#›</a:t>
            </a:fld>
            <a:endParaRPr lang="he-IL" dirty="0"/>
          </a:p>
        </p:txBody>
      </p:sp>
    </p:spTree>
    <p:extLst>
      <p:ext uri="{BB962C8B-B14F-4D97-AF65-F5344CB8AC3E}">
        <p14:creationId xmlns:p14="http://schemas.microsoft.com/office/powerpoint/2010/main" val="3243547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7C2FD59-5FEA-4A2B-B987-F4E52C5DCF36}" type="datetime8">
              <a:rPr lang="he-IL"/>
              <a:pPr>
                <a:defRPr/>
              </a:pPr>
              <a:t>19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AA9008A-D060-47B3-8F64-5648159C9646}" type="slidenum">
              <a:rPr lang="he-IL"/>
              <a:pPr>
                <a:defRPr/>
              </a:pPr>
              <a:t>‹#›</a:t>
            </a:fld>
            <a:endParaRPr lang="he-IL" dirty="0"/>
          </a:p>
        </p:txBody>
      </p:sp>
    </p:spTree>
    <p:extLst>
      <p:ext uri="{BB962C8B-B14F-4D97-AF65-F5344CB8AC3E}">
        <p14:creationId xmlns:p14="http://schemas.microsoft.com/office/powerpoint/2010/main" val="4074660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0B92A1D-7BF1-47B4-96B9-6CFCE85A2F47}" type="slidenum">
              <a:rPr lang="he-IL"/>
              <a:pPr>
                <a:defRPr/>
              </a:pPr>
              <a:t>‹#›</a:t>
            </a:fld>
            <a:endParaRPr lang="he-IL" dirty="0"/>
          </a:p>
        </p:txBody>
      </p:sp>
    </p:spTree>
    <p:extLst>
      <p:ext uri="{BB962C8B-B14F-4D97-AF65-F5344CB8AC3E}">
        <p14:creationId xmlns:p14="http://schemas.microsoft.com/office/powerpoint/2010/main" val="1261489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157532F-1979-4938-A413-E8A01BFB8D52}" type="slidenum">
              <a:rPr lang="he-IL"/>
              <a:pPr>
                <a:defRPr/>
              </a:pPr>
              <a:t>‹#›</a:t>
            </a:fld>
            <a:endParaRPr lang="he-IL" dirty="0"/>
          </a:p>
        </p:txBody>
      </p:sp>
    </p:spTree>
    <p:extLst>
      <p:ext uri="{BB962C8B-B14F-4D97-AF65-F5344CB8AC3E}">
        <p14:creationId xmlns:p14="http://schemas.microsoft.com/office/powerpoint/2010/main" val="586065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fld id="{657B34E9-222A-4EB9-ACBB-363CC049DCE5}" type="datetime8">
              <a:rPr lang="he-IL"/>
              <a:pPr>
                <a:defRPr/>
              </a:pPr>
              <a:t>19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9A8E9CD1-6863-4DC0-BE4E-18910C193DEE}" type="slidenum">
              <a:rPr lang="he-IL"/>
              <a:pPr>
                <a:defRPr/>
              </a:pPr>
              <a:t>‹#›</a:t>
            </a:fld>
            <a:endParaRPr lang="he-IL" dirty="0"/>
          </a:p>
        </p:txBody>
      </p:sp>
    </p:spTree>
    <p:extLst>
      <p:ext uri="{BB962C8B-B14F-4D97-AF65-F5344CB8AC3E}">
        <p14:creationId xmlns:p14="http://schemas.microsoft.com/office/powerpoint/2010/main" val="2840525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C8D82DF-DA37-49BB-8D70-18805192C16C}" type="datetime8">
              <a:rPr lang="he-IL"/>
              <a:pPr>
                <a:defRPr/>
              </a:pPr>
              <a:t>19 דצמבר 17</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5905D7B-85CF-4800-8140-1D84117CD173}" type="slidenum">
              <a:rPr lang="he-IL"/>
              <a:pPr>
                <a:defRPr/>
              </a:pPr>
              <a:t>‹#›</a:t>
            </a:fld>
            <a:endParaRPr lang="he-IL" dirty="0"/>
          </a:p>
        </p:txBody>
      </p:sp>
    </p:spTree>
    <p:extLst>
      <p:ext uri="{BB962C8B-B14F-4D97-AF65-F5344CB8AC3E}">
        <p14:creationId xmlns:p14="http://schemas.microsoft.com/office/powerpoint/2010/main" val="2096472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A42B745-BFAC-413D-9374-DDD327F1373E}" type="slidenum">
              <a:rPr lang="he-IL"/>
              <a:pPr>
                <a:defRPr/>
              </a:pPr>
              <a:t>‹#›</a:t>
            </a:fld>
            <a:endParaRPr lang="he-IL" dirty="0"/>
          </a:p>
        </p:txBody>
      </p:sp>
    </p:spTree>
    <p:extLst>
      <p:ext uri="{BB962C8B-B14F-4D97-AF65-F5344CB8AC3E}">
        <p14:creationId xmlns:p14="http://schemas.microsoft.com/office/powerpoint/2010/main" val="295530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211456F-1817-432B-ADE5-DA3735F5DA42}" type="slidenum">
              <a:rPr lang="he-IL"/>
              <a:pPr>
                <a:defRPr/>
              </a:pPr>
              <a:t>‹#›</a:t>
            </a:fld>
            <a:endParaRPr lang="he-IL" dirty="0"/>
          </a:p>
        </p:txBody>
      </p:sp>
    </p:spTree>
    <p:extLst>
      <p:ext uri="{BB962C8B-B14F-4D97-AF65-F5344CB8AC3E}">
        <p14:creationId xmlns:p14="http://schemas.microsoft.com/office/powerpoint/2010/main" val="2193861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87DE7EA-61F4-4604-A768-F64916824F4E}" type="datetime8">
              <a:rPr lang="he-IL"/>
              <a:pPr>
                <a:defRPr/>
              </a:pPr>
              <a:t>19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0192B862-69C9-41BE-8CFC-0AFE74478341}" type="slidenum">
              <a:rPr lang="he-IL"/>
              <a:pPr>
                <a:defRPr/>
              </a:pPr>
              <a:t>‹#›</a:t>
            </a:fld>
            <a:endParaRPr lang="he-IL" dirty="0"/>
          </a:p>
        </p:txBody>
      </p:sp>
    </p:spTree>
    <p:extLst>
      <p:ext uri="{BB962C8B-B14F-4D97-AF65-F5344CB8AC3E}">
        <p14:creationId xmlns:p14="http://schemas.microsoft.com/office/powerpoint/2010/main" val="235781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BB5226A-9768-431D-B79A-07B012B6295A}" type="slidenum">
              <a:rPr lang="he-IL"/>
              <a:pPr>
                <a:defRPr/>
              </a:pPr>
              <a:t>‹#›</a:t>
            </a:fld>
            <a:endParaRPr lang="he-IL" dirty="0"/>
          </a:p>
        </p:txBody>
      </p:sp>
    </p:spTree>
    <p:extLst>
      <p:ext uri="{BB962C8B-B14F-4D97-AF65-F5344CB8AC3E}">
        <p14:creationId xmlns:p14="http://schemas.microsoft.com/office/powerpoint/2010/main" val="37044767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fld id="{164601F3-84FA-4265-A721-CCB2958CA45E}" type="datetime8">
              <a:rPr lang="he-IL"/>
              <a:pPr>
                <a:defRPr/>
              </a:pPr>
              <a:t>19 דצמבר 17</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2284D13B-97B2-45B1-A0A3-AA7D7A2722A5}" type="slidenum">
              <a:rPr lang="he-IL"/>
              <a:pPr>
                <a:defRPr/>
              </a:pPr>
              <a:t>‹#›</a:t>
            </a:fld>
            <a:endParaRPr lang="he-IL" dirty="0"/>
          </a:p>
        </p:txBody>
      </p:sp>
    </p:spTree>
    <p:extLst>
      <p:ext uri="{BB962C8B-B14F-4D97-AF65-F5344CB8AC3E}">
        <p14:creationId xmlns:p14="http://schemas.microsoft.com/office/powerpoint/2010/main" val="3930847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E0C1C51-C113-4654-B13C-97795327258C}" type="datetime8">
              <a:rPr lang="he-IL"/>
              <a:pPr>
                <a:defRPr/>
              </a:pPr>
              <a:t>19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A106506-599A-4153-AC88-A746295F4E6B}" type="slidenum">
              <a:rPr lang="he-IL"/>
              <a:pPr>
                <a:defRPr/>
              </a:pPr>
              <a:t>‹#›</a:t>
            </a:fld>
            <a:endParaRPr lang="he-IL" dirty="0"/>
          </a:p>
        </p:txBody>
      </p:sp>
    </p:spTree>
    <p:extLst>
      <p:ext uri="{BB962C8B-B14F-4D97-AF65-F5344CB8AC3E}">
        <p14:creationId xmlns:p14="http://schemas.microsoft.com/office/powerpoint/2010/main" val="1077727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2D13087-CEB3-48B0-A77E-8043617C48B8}" type="slidenum">
              <a:rPr lang="he-IL"/>
              <a:pPr>
                <a:defRPr/>
              </a:pPr>
              <a:t>‹#›</a:t>
            </a:fld>
            <a:endParaRPr lang="he-IL" dirty="0"/>
          </a:p>
        </p:txBody>
      </p:sp>
    </p:spTree>
    <p:extLst>
      <p:ext uri="{BB962C8B-B14F-4D97-AF65-F5344CB8AC3E}">
        <p14:creationId xmlns:p14="http://schemas.microsoft.com/office/powerpoint/2010/main" val="7619979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F997831-5306-4544-BB1A-B5920243175D}" type="slidenum">
              <a:rPr lang="he-IL"/>
              <a:pPr>
                <a:defRPr/>
              </a:pPr>
              <a:t>‹#›</a:t>
            </a:fld>
            <a:endParaRPr lang="he-IL" dirty="0"/>
          </a:p>
        </p:txBody>
      </p:sp>
    </p:spTree>
    <p:extLst>
      <p:ext uri="{BB962C8B-B14F-4D97-AF65-F5344CB8AC3E}">
        <p14:creationId xmlns:p14="http://schemas.microsoft.com/office/powerpoint/2010/main" val="2645915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159D31C-CAF5-4427-A1F3-7850479CC6EB}" type="datetime8">
              <a:rPr lang="he-IL"/>
              <a:pPr>
                <a:defRPr/>
              </a:pPr>
              <a:t>19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6FC5741-5334-4A2F-91FF-4620F549274B}" type="slidenum">
              <a:rPr lang="he-IL"/>
              <a:pPr>
                <a:defRPr/>
              </a:pPr>
              <a:t>‹#›</a:t>
            </a:fld>
            <a:endParaRPr lang="he-IL" dirty="0"/>
          </a:p>
        </p:txBody>
      </p:sp>
    </p:spTree>
    <p:extLst>
      <p:ext uri="{BB962C8B-B14F-4D97-AF65-F5344CB8AC3E}">
        <p14:creationId xmlns:p14="http://schemas.microsoft.com/office/powerpoint/2010/main" val="11483161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49AF5D8-064D-4551-9122-78B776EF795A}" type="slidenum">
              <a:rPr lang="he-IL"/>
              <a:pPr>
                <a:defRPr/>
              </a:pPr>
              <a:t>‹#›</a:t>
            </a:fld>
            <a:endParaRPr lang="he-IL" dirty="0"/>
          </a:p>
        </p:txBody>
      </p:sp>
    </p:spTree>
    <p:extLst>
      <p:ext uri="{BB962C8B-B14F-4D97-AF65-F5344CB8AC3E}">
        <p14:creationId xmlns:p14="http://schemas.microsoft.com/office/powerpoint/2010/main" val="218248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35DDE97-FCCF-47E7-B451-04B61E7A77B5}" type="slidenum">
              <a:rPr lang="he-IL"/>
              <a:pPr>
                <a:defRPr/>
              </a:pPr>
              <a:t>‹#›</a:t>
            </a:fld>
            <a:endParaRPr lang="he-IL" dirty="0"/>
          </a:p>
        </p:txBody>
      </p:sp>
    </p:spTree>
    <p:extLst>
      <p:ext uri="{BB962C8B-B14F-4D97-AF65-F5344CB8AC3E}">
        <p14:creationId xmlns:p14="http://schemas.microsoft.com/office/powerpoint/2010/main" val="20823744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371D37B5-9F3E-4DA3-B6C2-07D1C8F25440}" type="slidenum">
              <a:rPr lang="he-IL"/>
              <a:pPr>
                <a:defRPr/>
              </a:pPr>
              <a:t>‹#›</a:t>
            </a:fld>
            <a:endParaRPr lang="he-IL" dirty="0"/>
          </a:p>
        </p:txBody>
      </p:sp>
    </p:spTree>
    <p:extLst>
      <p:ext uri="{BB962C8B-B14F-4D97-AF65-F5344CB8AC3E}">
        <p14:creationId xmlns:p14="http://schemas.microsoft.com/office/powerpoint/2010/main" val="12999165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6C2A18D5-E7A4-4685-8221-4C87BA0C8B33}" type="slidenum">
              <a:rPr lang="he-IL"/>
              <a:pPr>
                <a:defRPr/>
              </a:pPr>
              <a:t>‹#›</a:t>
            </a:fld>
            <a:endParaRPr lang="he-IL" dirty="0"/>
          </a:p>
        </p:txBody>
      </p:sp>
    </p:spTree>
    <p:extLst>
      <p:ext uri="{BB962C8B-B14F-4D97-AF65-F5344CB8AC3E}">
        <p14:creationId xmlns:p14="http://schemas.microsoft.com/office/powerpoint/2010/main" val="39714842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C8E12C04-6548-4547-B276-2DC9DCC5BC8B}" type="slidenum">
              <a:rPr lang="he-IL"/>
              <a:pPr>
                <a:defRPr/>
              </a:pPr>
              <a:t>‹#›</a:t>
            </a:fld>
            <a:endParaRPr lang="he-IL" dirty="0"/>
          </a:p>
        </p:txBody>
      </p:sp>
    </p:spTree>
    <p:extLst>
      <p:ext uri="{BB962C8B-B14F-4D97-AF65-F5344CB8AC3E}">
        <p14:creationId xmlns:p14="http://schemas.microsoft.com/office/powerpoint/2010/main" val="309975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BD9ABDF-96A3-4BBC-AEEF-0673B41EDB5F}" type="datetime8">
              <a:rPr lang="he-IL"/>
              <a:pPr>
                <a:defRPr/>
              </a:pPr>
              <a:t>19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00F4371C-0DB5-4384-96C6-A6E4057C97D4}" type="slidenum">
              <a:rPr lang="he-IL"/>
              <a:pPr>
                <a:defRPr/>
              </a:pPr>
              <a:t>‹#›</a:t>
            </a:fld>
            <a:endParaRPr lang="he-IL" dirty="0"/>
          </a:p>
        </p:txBody>
      </p:sp>
    </p:spTree>
    <p:extLst>
      <p:ext uri="{BB962C8B-B14F-4D97-AF65-F5344CB8AC3E}">
        <p14:creationId xmlns:p14="http://schemas.microsoft.com/office/powerpoint/2010/main" val="3809031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fld id="{8DAA096C-6B43-4895-A104-178D7BE194A3}" type="datetime8">
              <a:rPr lang="he-IL"/>
              <a:pPr>
                <a:defRPr/>
              </a:pPr>
              <a:t>19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FC460105-EC4B-4FF3-98EE-2240ACEB5CA3}" type="slidenum">
              <a:rPr lang="he-IL"/>
              <a:pPr>
                <a:defRPr/>
              </a:pPr>
              <a:t>‹#›</a:t>
            </a:fld>
            <a:endParaRPr lang="he-IL" dirty="0"/>
          </a:p>
        </p:txBody>
      </p:sp>
    </p:spTree>
    <p:extLst>
      <p:ext uri="{BB962C8B-B14F-4D97-AF65-F5344CB8AC3E}">
        <p14:creationId xmlns:p14="http://schemas.microsoft.com/office/powerpoint/2010/main" val="2100566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24C66CA-F372-48B6-ADF6-A649D99CEADD}" type="datetime8">
              <a:rPr lang="he-IL"/>
              <a:pPr>
                <a:defRPr/>
              </a:pPr>
              <a:t>19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B35B21F-7212-440B-A639-C8D1E8CF5A2E}" type="slidenum">
              <a:rPr lang="he-IL"/>
              <a:pPr>
                <a:defRPr/>
              </a:pPr>
              <a:t>‹#›</a:t>
            </a:fld>
            <a:endParaRPr lang="he-IL" dirty="0"/>
          </a:p>
        </p:txBody>
      </p:sp>
    </p:spTree>
    <p:extLst>
      <p:ext uri="{BB962C8B-B14F-4D97-AF65-F5344CB8AC3E}">
        <p14:creationId xmlns:p14="http://schemas.microsoft.com/office/powerpoint/2010/main" val="537563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B8E98B7-C27E-49EC-A212-54953C23E87C}" type="slidenum">
              <a:rPr lang="he-IL"/>
              <a:pPr>
                <a:defRPr/>
              </a:pPr>
              <a:t>‹#›</a:t>
            </a:fld>
            <a:endParaRPr lang="he-IL" dirty="0"/>
          </a:p>
        </p:txBody>
      </p:sp>
    </p:spTree>
    <p:extLst>
      <p:ext uri="{BB962C8B-B14F-4D97-AF65-F5344CB8AC3E}">
        <p14:creationId xmlns:p14="http://schemas.microsoft.com/office/powerpoint/2010/main" val="674657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07B1FD8-E4DF-43BD-AA74-87C22E9B0E38}" type="slidenum">
              <a:rPr lang="he-IL"/>
              <a:pPr>
                <a:defRPr/>
              </a:pPr>
              <a:t>‹#›</a:t>
            </a:fld>
            <a:endParaRPr lang="he-IL" dirty="0"/>
          </a:p>
        </p:txBody>
      </p:sp>
    </p:spTree>
    <p:extLst>
      <p:ext uri="{BB962C8B-B14F-4D97-AF65-F5344CB8AC3E}">
        <p14:creationId xmlns:p14="http://schemas.microsoft.com/office/powerpoint/2010/main" val="1072902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fld id="{4E17CB26-18CD-4ADB-B35A-A5244FC3BB98}" type="datetime8">
              <a:rPr lang="he-IL"/>
              <a:pPr>
                <a:defRPr/>
              </a:pPr>
              <a:t>19 דצמבר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E6CDC9E1-E22F-4372-9879-454998950EB5}" type="slidenum">
              <a:rPr lang="he-IL"/>
              <a:pPr>
                <a:defRPr/>
              </a:pPr>
              <a:t>‹#›</a:t>
            </a:fld>
            <a:endParaRPr lang="he-IL" dirty="0"/>
          </a:p>
        </p:txBody>
      </p:sp>
    </p:spTree>
    <p:extLst>
      <p:ext uri="{BB962C8B-B14F-4D97-AF65-F5344CB8AC3E}">
        <p14:creationId xmlns:p14="http://schemas.microsoft.com/office/powerpoint/2010/main" val="31532094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3.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7.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theme" Target="../theme/theme9.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CA40472-C90A-42AC-A7D2-038A9A8E7449}" type="datetime8">
              <a:rPr lang="he-IL"/>
              <a:pPr>
                <a:defRPr/>
              </a:pPr>
              <a:t>19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733DF1B-22F0-48E3-A0E6-FAB8DBD5299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73" r:id="rId1"/>
    <p:sldLayoutId id="2147486274" r:id="rId2"/>
    <p:sldLayoutId id="2147486275" r:id="rId3"/>
    <p:sldLayoutId id="2147486270" r:id="rId4"/>
    <p:sldLayoutId id="2147486276"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9FC9D23-39B1-4973-BD4A-5912575E2255}" type="datetime8">
              <a:rPr lang="he-IL"/>
              <a:pPr>
                <a:defRPr/>
              </a:pPr>
              <a:t>19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BFE17B6-1DA7-45DA-BD4C-36CF4237E03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77" r:id="rId1"/>
    <p:sldLayoutId id="2147486278" r:id="rId2"/>
    <p:sldLayoutId id="2147486279" r:id="rId3"/>
    <p:sldLayoutId id="2147486280"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90C3B64-35D4-4C2E-8E3B-EE401A3909D3}" type="datetime8">
              <a:rPr lang="he-IL"/>
              <a:pPr>
                <a:defRPr/>
              </a:pPr>
              <a:t>19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D8B0D7D-1CE9-4D52-ABF1-B3C68CA9E8B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81" r:id="rId1"/>
    <p:sldLayoutId id="2147486282" r:id="rId2"/>
    <p:sldLayoutId id="2147486283" r:id="rId3"/>
    <p:sldLayoutId id="214748627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D5072D1-95D1-46B6-98C3-D3BC20EE0AA6}" type="datetime8">
              <a:rPr lang="he-IL"/>
              <a:pPr>
                <a:defRPr/>
              </a:pPr>
              <a:t>19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7CCF3BD-7E3D-4A3B-8188-CB5D2048A02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84" r:id="rId1"/>
    <p:sldLayoutId id="2147486285" r:id="rId2"/>
    <p:sldLayoutId id="2147486286" r:id="rId3"/>
    <p:sldLayoutId id="214748628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D86884B-9657-4730-A6A1-C73D2BBA2E55}" type="datetime8">
              <a:rPr lang="he-IL"/>
              <a:pPr>
                <a:defRPr/>
              </a:pPr>
              <a:t>19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A3F3DF0-7834-4E68-8A87-96E6910C3C1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88" r:id="rId1"/>
    <p:sldLayoutId id="2147486289" r:id="rId2"/>
    <p:sldLayoutId id="2147486290" r:id="rId3"/>
    <p:sldLayoutId id="214748627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F385B11-870D-4F7E-A248-5F3D4824CFA2}" type="datetime8">
              <a:rPr lang="he-IL"/>
              <a:pPr>
                <a:defRPr/>
              </a:pPr>
              <a:t>19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69EC922-B072-43F7-B93E-B00AAE9F55A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91" r:id="rId1"/>
    <p:sldLayoutId id="2147486292" r:id="rId2"/>
    <p:sldLayoutId id="2147486293" r:id="rId3"/>
    <p:sldLayoutId id="2147486294"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3FFD823-6263-4E2A-832A-7A9E72885028}" type="datetime8">
              <a:rPr lang="he-IL"/>
              <a:pPr>
                <a:defRPr/>
              </a:pPr>
              <a:t>19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33149E4-4869-48D8-98CF-C3881057DD37}" type="slidenum">
              <a:rPr lang="he-IL"/>
              <a:pPr>
                <a:defRPr/>
              </a:pPr>
              <a:t>‹#›</a:t>
            </a:fld>
            <a:endParaRPr lang="he-IL" dirty="0"/>
          </a:p>
        </p:txBody>
      </p:sp>
    </p:spTree>
    <p:extLst>
      <p:ext uri="{BB962C8B-B14F-4D97-AF65-F5344CB8AC3E}">
        <p14:creationId xmlns:p14="http://schemas.microsoft.com/office/powerpoint/2010/main" val="3797259526"/>
      </p:ext>
    </p:extLst>
  </p:cSld>
  <p:clrMap bg1="lt1" tx1="dk1" bg2="lt2" tx2="dk2" accent1="accent1" accent2="accent2" accent3="accent3" accent4="accent4" accent5="accent5" accent6="accent6" hlink="hlink" folHlink="folHlink"/>
  <p:sldLayoutIdLst>
    <p:sldLayoutId id="2147486296" r:id="rId1"/>
    <p:sldLayoutId id="2147486297" r:id="rId2"/>
    <p:sldLayoutId id="2147486298" r:id="rId3"/>
    <p:sldLayoutId id="2147486299" r:id="rId4"/>
    <p:sldLayoutId id="2147486300"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F1B4F6D-C9D3-4DC6-835E-7477EEFB552D}" type="datetime8">
              <a:rPr lang="he-IL"/>
              <a:pPr>
                <a:defRPr/>
              </a:pPr>
              <a:t>19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E3FA15F-3FCD-4D92-9251-9C4B28B82A2D}" type="slidenum">
              <a:rPr lang="he-IL"/>
              <a:pPr>
                <a:defRPr/>
              </a:pPr>
              <a:t>‹#›</a:t>
            </a:fld>
            <a:endParaRPr lang="he-IL" dirty="0"/>
          </a:p>
        </p:txBody>
      </p:sp>
    </p:spTree>
    <p:extLst>
      <p:ext uri="{BB962C8B-B14F-4D97-AF65-F5344CB8AC3E}">
        <p14:creationId xmlns:p14="http://schemas.microsoft.com/office/powerpoint/2010/main" val="2678269377"/>
      </p:ext>
    </p:extLst>
  </p:cSld>
  <p:clrMap bg1="lt1" tx1="dk1" bg2="lt2" tx2="dk2" accent1="accent1" accent2="accent2" accent3="accent3" accent4="accent4" accent5="accent5" accent6="accent6" hlink="hlink" folHlink="folHlink"/>
  <p:sldLayoutIdLst>
    <p:sldLayoutId id="2147486302" r:id="rId1"/>
    <p:sldLayoutId id="2147486303" r:id="rId2"/>
    <p:sldLayoutId id="214748630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A2D0652-B97A-4BE5-849D-24F0DA9334AD}" type="datetime8">
              <a:rPr lang="he-IL"/>
              <a:pPr>
                <a:defRPr/>
              </a:pPr>
              <a:t>19 דצמבר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3F9C384-D0EA-4BFC-9DF1-9A2C1BB5B78E}" type="slidenum">
              <a:rPr lang="he-IL"/>
              <a:pPr>
                <a:defRPr/>
              </a:pPr>
              <a:t>‹#›</a:t>
            </a:fld>
            <a:endParaRPr lang="he-IL" dirty="0"/>
          </a:p>
        </p:txBody>
      </p:sp>
    </p:spTree>
    <p:extLst>
      <p:ext uri="{BB962C8B-B14F-4D97-AF65-F5344CB8AC3E}">
        <p14:creationId xmlns:p14="http://schemas.microsoft.com/office/powerpoint/2010/main" val="758143942"/>
      </p:ext>
    </p:extLst>
  </p:cSld>
  <p:clrMap bg1="lt1" tx1="dk1" bg2="lt2" tx2="dk2" accent1="accent1" accent2="accent2" accent3="accent3" accent4="accent4" accent5="accent5" accent6="accent6" hlink="hlink" folHlink="folHlink"/>
  <p:sldLayoutIdLst>
    <p:sldLayoutId id="2147486306" r:id="rId1"/>
    <p:sldLayoutId id="2147486307" r:id="rId2"/>
    <p:sldLayoutId id="2147486308" r:id="rId3"/>
    <p:sldLayoutId id="2147486309" r:id="rId4"/>
    <p:sldLayoutId id="2147486310" r:id="rId5"/>
    <p:sldLayoutId id="2147486311"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1499;&#1512;&#1497;&#1514;&#1514;%20&#1497;&#1506;&#1512;&#1493;&#1514;.mp4" TargetMode="External"/><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upload.wikimedia.org/wikipedia/commons/7/7c/160658main2_OZONE_large_350.png" TargetMode="External"/><Relationship Id="rId1" Type="http://schemas.openxmlformats.org/officeDocument/2006/relationships/slideLayout" Target="../slideLayouts/slideLayout5.xml"/><Relationship Id="rId4" Type="http://schemas.openxmlformats.org/officeDocument/2006/relationships/hyperlink" Target="http://www.nasa.gov/vision/earth/lookingatearth/ozone_record.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hyperlink" Target="//upload.wikimedia.org/wikipedia/commons/d/dd/Obvious_water_pollution.jpeg" TargetMode="Externa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upload.wikimedia.org/wikipedia/commons/9/9d/Dubai_Pollution.jpg" TargetMode="Externa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ynet.co.il/articles/0,7340,L-3815134,00.html"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gif"/><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storage.cet.ac.il/Resources/Biology/eco/subandenergy/machzor/ghe2.swf" TargetMode="External"/><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42938" y="1196975"/>
            <a:ext cx="8143875" cy="286232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a:solidFill>
                  <a:srgbClr val="FF6600"/>
                </a:solidFill>
                <a:latin typeface="Arial"/>
                <a:cs typeface="Arial"/>
              </a:rPr>
              <a:t> מעורבות האדם בטבע –  חלק ב':</a:t>
            </a:r>
          </a:p>
          <a:p>
            <a:pPr fontAlgn="auto">
              <a:spcBef>
                <a:spcPts val="0"/>
              </a:spcBef>
              <a:spcAft>
                <a:spcPts val="0"/>
              </a:spcAft>
              <a:defRPr/>
            </a:pPr>
            <a:r>
              <a:rPr lang="he-IL" sz="3600" b="1" dirty="0">
                <a:solidFill>
                  <a:srgbClr val="FF6600"/>
                </a:solidFill>
                <a:latin typeface="Arial"/>
                <a:cs typeface="Arial"/>
              </a:rPr>
              <a:t>אפקט החממה והידלדלות האוזון</a:t>
            </a:r>
          </a:p>
          <a:p>
            <a:pPr fontAlgn="auto">
              <a:spcBef>
                <a:spcPts val="0"/>
              </a:spcBef>
              <a:spcAft>
                <a:spcPts val="0"/>
              </a:spcAft>
              <a:defRPr/>
            </a:pPr>
            <a:endParaRPr lang="he-IL" sz="3600" b="1" dirty="0">
              <a:solidFill>
                <a:srgbClr val="FF6600"/>
              </a:solidFill>
              <a:latin typeface="Arial"/>
              <a:cs typeface="Arial"/>
            </a:endParaRPr>
          </a:p>
          <a:p>
            <a:pPr fontAlgn="auto">
              <a:spcBef>
                <a:spcPts val="0"/>
              </a:spcBef>
              <a:spcAft>
                <a:spcPts val="0"/>
              </a:spcAft>
              <a:defRPr/>
            </a:pPr>
            <a:endParaRPr lang="he-IL" sz="3600" b="1" dirty="0">
              <a:solidFill>
                <a:srgbClr val="FF6600"/>
              </a:solidFill>
              <a:latin typeface="Arial"/>
              <a:cs typeface="Arial"/>
            </a:endParaRPr>
          </a:p>
          <a:p>
            <a:pPr fontAlgn="auto">
              <a:spcBef>
                <a:spcPts val="0"/>
              </a:spcBef>
              <a:spcAft>
                <a:spcPts val="0"/>
              </a:spcAft>
              <a:defRPr/>
            </a:pPr>
            <a:endParaRPr lang="he-IL" sz="3600" b="1" dirty="0">
              <a:solidFill>
                <a:srgbClr val="FF6600"/>
              </a:solidFill>
              <a:latin typeface="Arial"/>
              <a:cs typeface="Arial"/>
            </a:endParaRPr>
          </a:p>
        </p:txBody>
      </p:sp>
      <p:sp>
        <p:nvSpPr>
          <p:cNvPr id="26627" name="Rectangle 18"/>
          <p:cNvSpPr>
            <a:spLocks noChangeArrowheads="1"/>
          </p:cNvSpPr>
          <p:nvPr/>
        </p:nvSpPr>
        <p:spPr bwMode="auto">
          <a:xfrm>
            <a:off x="7296150" y="2411040"/>
            <a:ext cx="1439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dirty="0">
                <a:solidFill>
                  <a:srgbClr val="1D4C72"/>
                </a:solidFill>
                <a:latin typeface="Calibri" pitchFamily="34" charset="0"/>
              </a:rPr>
              <a:t>נושאי השיעור</a:t>
            </a:r>
          </a:p>
        </p:txBody>
      </p:sp>
      <p:sp>
        <p:nvSpPr>
          <p:cNvPr id="7" name="TextBox 6"/>
          <p:cNvSpPr txBox="1"/>
          <p:nvPr/>
        </p:nvSpPr>
        <p:spPr>
          <a:xfrm>
            <a:off x="785813" y="354013"/>
            <a:ext cx="8143875" cy="8302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800" b="1" dirty="0">
                <a:solidFill>
                  <a:srgbClr val="1D4C72"/>
                </a:solidFill>
                <a:latin typeface="Arial"/>
                <a:cs typeface="Arial"/>
              </a:rPr>
              <a:t>אקולוגיה</a:t>
            </a:r>
          </a:p>
        </p:txBody>
      </p:sp>
      <p:sp>
        <p:nvSpPr>
          <p:cNvPr id="8" name="Rectangle 3"/>
          <p:cNvSpPr/>
          <p:nvPr/>
        </p:nvSpPr>
        <p:spPr>
          <a:xfrm>
            <a:off x="568325" y="1150938"/>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0" name="Rectangle 17"/>
          <p:cNvSpPr/>
          <p:nvPr/>
        </p:nvSpPr>
        <p:spPr>
          <a:xfrm>
            <a:off x="571500" y="2780928"/>
            <a:ext cx="8143875" cy="1296144"/>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dirty="0">
                <a:solidFill>
                  <a:schemeClr val="tx1"/>
                </a:solidFill>
              </a:rPr>
              <a:t> לאדם יש השפעה מרחיקת לכת על הסביבה הטבעית </a:t>
            </a:r>
          </a:p>
          <a:p>
            <a:pPr fontAlgn="auto">
              <a:spcBef>
                <a:spcPts val="0"/>
              </a:spcBef>
              <a:spcAft>
                <a:spcPts val="0"/>
              </a:spcAft>
              <a:buFontTx/>
              <a:buBlip>
                <a:blip r:embed="rId4"/>
              </a:buBlip>
              <a:defRPr/>
            </a:pPr>
            <a:r>
              <a:rPr lang="he-IL" sz="2000" dirty="0">
                <a:solidFill>
                  <a:schemeClr val="tx1"/>
                </a:solidFill>
              </a:rPr>
              <a:t> אפקט החממה</a:t>
            </a:r>
          </a:p>
          <a:p>
            <a:pPr fontAlgn="auto">
              <a:spcBef>
                <a:spcPts val="0"/>
              </a:spcBef>
              <a:spcAft>
                <a:spcPts val="0"/>
              </a:spcAft>
              <a:buFontTx/>
              <a:buBlip>
                <a:blip r:embed="rId4"/>
              </a:buBlip>
              <a:defRPr/>
            </a:pPr>
            <a:r>
              <a:rPr lang="he-IL" sz="2000" dirty="0">
                <a:solidFill>
                  <a:schemeClr val="tx1"/>
                </a:solidFill>
              </a:rPr>
              <a:t> ה"חור" באוזון</a:t>
            </a:r>
          </a:p>
          <a:p>
            <a:pPr fontAlgn="auto">
              <a:spcBef>
                <a:spcPts val="0"/>
              </a:spcBef>
              <a:spcAft>
                <a:spcPts val="0"/>
              </a:spcAft>
              <a:defRPr/>
            </a:pPr>
            <a:endParaRPr lang="he-IL" sz="2000" dirty="0">
              <a:solidFill>
                <a:schemeClr val="tx1"/>
              </a:solidFill>
            </a:endParaRPr>
          </a:p>
        </p:txBody>
      </p:sp>
      <p:grpSp>
        <p:nvGrpSpPr>
          <p:cNvPr id="21" name="קבוצה 20"/>
          <p:cNvGrpSpPr/>
          <p:nvPr/>
        </p:nvGrpSpPr>
        <p:grpSpPr>
          <a:xfrm>
            <a:off x="571500" y="5279479"/>
            <a:ext cx="8164513" cy="885825"/>
            <a:chOff x="571500" y="4941888"/>
            <a:chExt cx="8164513" cy="885825"/>
          </a:xfrm>
        </p:grpSpPr>
        <p:sp>
          <p:nvSpPr>
            <p:cNvPr id="22" name="Rectangle 18"/>
            <p:cNvSpPr>
              <a:spLocks noChangeArrowheads="1"/>
            </p:cNvSpPr>
            <p:nvPr/>
          </p:nvSpPr>
          <p:spPr bwMode="auto">
            <a:xfrm>
              <a:off x="7389813" y="4941888"/>
              <a:ext cx="1346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dirty="0">
                  <a:solidFill>
                    <a:srgbClr val="1D4C72"/>
                  </a:solidFill>
                  <a:latin typeface="Calibri" pitchFamily="34" charset="0"/>
                </a:rPr>
                <a:t>מצגת המשך</a:t>
              </a:r>
            </a:p>
          </p:txBody>
        </p:sp>
        <p:sp>
          <p:nvSpPr>
            <p:cNvPr id="23" name="Rectangle 17"/>
            <p:cNvSpPr/>
            <p:nvPr/>
          </p:nvSpPr>
          <p:spPr>
            <a:xfrm>
              <a:off x="571500" y="5334000"/>
              <a:ext cx="8143875" cy="4937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dirty="0">
                  <a:solidFill>
                    <a:schemeClr val="tx1"/>
                  </a:solidFill>
                </a:rPr>
                <a:t> המגוון הביולוגי, חשיבותו, והגורמים להשתנותו </a:t>
              </a:r>
            </a:p>
          </p:txBody>
        </p:sp>
      </p:grpSp>
    </p:spTree>
    <p:extLst>
      <p:ext uri="{BB962C8B-B14F-4D97-AF65-F5344CB8AC3E}">
        <p14:creationId xmlns:p14="http://schemas.microsoft.com/office/powerpoint/2010/main" val="30997369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B2C5072-B0F2-4E0F-9C1C-EFF6E656D666}" type="slidenum">
              <a:rPr lang="he-IL" smtClean="0"/>
              <a:pPr fontAlgn="base">
                <a:spcBef>
                  <a:spcPct val="0"/>
                </a:spcBef>
                <a:spcAft>
                  <a:spcPct val="0"/>
                </a:spcAft>
                <a:defRPr/>
              </a:pPr>
              <a:t>10</a:t>
            </a:fld>
            <a:endParaRPr lang="he-IL" dirty="0"/>
          </a:p>
        </p:txBody>
      </p:sp>
      <p:sp>
        <p:nvSpPr>
          <p:cNvPr id="39940" name="כותרת 5"/>
          <p:cNvSpPr>
            <a:spLocks noGrp="1"/>
          </p:cNvSpPr>
          <p:nvPr>
            <p:ph type="ctrTitle"/>
          </p:nvPr>
        </p:nvSpPr>
        <p:spPr bwMode="auto">
          <a:xfrm>
            <a:off x="871538"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a:solidFill>
                  <a:srgbClr val="FF6600"/>
                </a:solidFill>
              </a:rPr>
              <a:t>שאלה 2</a:t>
            </a:r>
            <a:endParaRPr lang="he-IL" altLang="he-IL" sz="1800"/>
          </a:p>
        </p:txBody>
      </p:sp>
      <p:sp>
        <p:nvSpPr>
          <p:cNvPr id="9" name="TextBox 8"/>
          <p:cNvSpPr txBox="1"/>
          <p:nvPr/>
        </p:nvSpPr>
        <p:spPr>
          <a:xfrm>
            <a:off x="104775" y="541338"/>
            <a:ext cx="8504238"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2:</a:t>
            </a:r>
          </a:p>
          <a:p>
            <a:pPr fontAlgn="auto">
              <a:spcBef>
                <a:spcPts val="0"/>
              </a:spcBef>
              <a:spcAft>
                <a:spcPts val="0"/>
              </a:spcAft>
              <a:defRPr/>
            </a:pPr>
            <a:r>
              <a:rPr lang="he-IL" dirty="0">
                <a:solidFill>
                  <a:srgbClr val="1D4C72"/>
                </a:solidFill>
                <a:latin typeface="Arial"/>
                <a:cs typeface="Arial"/>
              </a:rPr>
              <a:t>שרטטו על פני התמונה תרשים הממחיש את אפקט החממה, כפי שהוסבר בשקופיות הקודמות.</a:t>
            </a:r>
          </a:p>
        </p:txBody>
      </p:sp>
      <p:sp>
        <p:nvSpPr>
          <p:cNvPr id="7" name="TextBox 6"/>
          <p:cNvSpPr txBox="1"/>
          <p:nvPr/>
        </p:nvSpPr>
        <p:spPr>
          <a:xfrm>
            <a:off x="0" y="6315075"/>
            <a:ext cx="8504238" cy="276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200" dirty="0">
                <a:solidFill>
                  <a:srgbClr val="1D4C72"/>
                </a:solidFill>
                <a:latin typeface="Arial"/>
                <a:cs typeface="Arial"/>
              </a:rPr>
              <a:t>התמונה לקוחה מהסימולציה "אפקט החממה" – מט"ח</a:t>
            </a:r>
          </a:p>
        </p:txBody>
      </p:sp>
      <p:pic>
        <p:nvPicPr>
          <p:cNvPr id="39943"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188" y="1584325"/>
            <a:ext cx="79216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10</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050" y="1412875"/>
            <a:ext cx="8208963"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5F6812B-CFB9-456B-B904-D4DAD4663CC0}" type="slidenum">
              <a:rPr lang="he-IL" smtClean="0"/>
              <a:pPr fontAlgn="base">
                <a:spcBef>
                  <a:spcPct val="0"/>
                </a:spcBef>
                <a:spcAft>
                  <a:spcPct val="0"/>
                </a:spcAft>
                <a:defRPr/>
              </a:pPr>
              <a:t>11</a:t>
            </a:fld>
            <a:endParaRPr lang="he-IL" dirty="0"/>
          </a:p>
        </p:txBody>
      </p:sp>
      <p:sp>
        <p:nvSpPr>
          <p:cNvPr id="40965" name="כותרת 5"/>
          <p:cNvSpPr>
            <a:spLocks noGrp="1"/>
          </p:cNvSpPr>
          <p:nvPr>
            <p:ph type="ctrTitle"/>
          </p:nvPr>
        </p:nvSpPr>
        <p:spPr bwMode="auto">
          <a:xfrm>
            <a:off x="871538"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a:solidFill>
                  <a:srgbClr val="FF6600"/>
                </a:solidFill>
              </a:rPr>
              <a:t>תשובה</a:t>
            </a:r>
            <a:endParaRPr lang="he-IL" altLang="he-IL" sz="1800"/>
          </a:p>
        </p:txBody>
      </p:sp>
      <p:sp>
        <p:nvSpPr>
          <p:cNvPr id="9" name="TextBox 8"/>
          <p:cNvSpPr txBox="1"/>
          <p:nvPr/>
        </p:nvSpPr>
        <p:spPr>
          <a:xfrm>
            <a:off x="104775" y="541338"/>
            <a:ext cx="8504238"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2:</a:t>
            </a:r>
          </a:p>
          <a:p>
            <a:pPr fontAlgn="auto">
              <a:spcBef>
                <a:spcPts val="0"/>
              </a:spcBef>
              <a:spcAft>
                <a:spcPts val="0"/>
              </a:spcAft>
              <a:defRPr/>
            </a:pPr>
            <a:r>
              <a:rPr lang="he-IL" dirty="0">
                <a:solidFill>
                  <a:srgbClr val="1D4C72"/>
                </a:solidFill>
                <a:latin typeface="Arial"/>
                <a:cs typeface="Arial"/>
              </a:rPr>
              <a:t>שרטטו על פני התמונה תרשים הממחיש את אפקט החממה, כפי שהוסבר בשקופיות הקודמות.</a:t>
            </a:r>
          </a:p>
        </p:txBody>
      </p:sp>
      <p:cxnSp>
        <p:nvCxnSpPr>
          <p:cNvPr id="7" name="מחבר חץ ישר 6"/>
          <p:cNvCxnSpPr/>
          <p:nvPr/>
        </p:nvCxnSpPr>
        <p:spPr bwMode="auto">
          <a:xfrm>
            <a:off x="1619250" y="2698750"/>
            <a:ext cx="3816350" cy="2808288"/>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מחבר חץ ישר 10"/>
          <p:cNvCxnSpPr/>
          <p:nvPr/>
        </p:nvCxnSpPr>
        <p:spPr bwMode="auto">
          <a:xfrm flipH="1" flipV="1">
            <a:off x="5435600" y="4175125"/>
            <a:ext cx="625475" cy="6064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bwMode="auto">
          <a:xfrm>
            <a:off x="4794250" y="3609975"/>
            <a:ext cx="954088"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FF0000"/>
                </a:solidFill>
                <a:latin typeface="Arial"/>
                <a:cs typeface="Arial"/>
              </a:rPr>
              <a:t>גזי חממה</a:t>
            </a:r>
          </a:p>
        </p:txBody>
      </p:sp>
      <p:cxnSp>
        <p:nvCxnSpPr>
          <p:cNvPr id="16" name="מחבר חץ ישר 15"/>
          <p:cNvCxnSpPr/>
          <p:nvPr/>
        </p:nvCxnSpPr>
        <p:spPr bwMode="auto">
          <a:xfrm>
            <a:off x="5624513" y="4116388"/>
            <a:ext cx="157162" cy="238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מחבר חץ ישר 20"/>
          <p:cNvCxnSpPr/>
          <p:nvPr/>
        </p:nvCxnSpPr>
        <p:spPr bwMode="auto">
          <a:xfrm>
            <a:off x="5624513" y="4067175"/>
            <a:ext cx="312737" cy="1698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800" y="6315075"/>
            <a:ext cx="8504238" cy="276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200" dirty="0">
                <a:solidFill>
                  <a:srgbClr val="1D4C72"/>
                </a:solidFill>
                <a:latin typeface="Arial"/>
                <a:cs typeface="Arial"/>
              </a:rPr>
              <a:t>התמונה לקוחה מהסימולציה "אפקט החממה" – מט"ח</a:t>
            </a:r>
          </a:p>
        </p:txBody>
      </p:sp>
      <p:sp>
        <p:nvSpPr>
          <p:cNvPr id="13"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33C1093-CA95-49F7-A1CA-8A3FA526D47F}" type="slidenum">
              <a:rPr lang="he-IL" sz="1800" smtClean="0"/>
              <a:pPr fontAlgn="base">
                <a:spcBef>
                  <a:spcPct val="0"/>
                </a:spcBef>
                <a:spcAft>
                  <a:spcPct val="0"/>
                </a:spcAft>
                <a:defRPr/>
              </a:pPr>
              <a:t>12</a:t>
            </a:fld>
            <a:endParaRPr lang="he-IL" sz="1800" dirty="0"/>
          </a:p>
        </p:txBody>
      </p:sp>
      <p:sp>
        <p:nvSpPr>
          <p:cNvPr id="9" name="כותרת 8"/>
          <p:cNvSpPr>
            <a:spLocks noGrp="1"/>
          </p:cNvSpPr>
          <p:nvPr>
            <p:ph type="title"/>
          </p:nvPr>
        </p:nvSpPr>
        <p:spPr>
          <a:xfrm>
            <a:off x="485775" y="71438"/>
            <a:ext cx="8229600" cy="439737"/>
          </a:xfrm>
        </p:spPr>
        <p:txBody>
          <a:bodyPr/>
          <a:lstStyle/>
          <a:p>
            <a:pPr fontAlgn="auto">
              <a:defRPr/>
            </a:pPr>
            <a:r>
              <a:rPr lang="he-IL" sz="1600" b="1" dirty="0">
                <a:solidFill>
                  <a:srgbClr val="FF6600"/>
                </a:solidFill>
                <a:ea typeface="+mn-ea"/>
              </a:rPr>
              <a:t>השפעות העלייה בטמפרטורת כדור הארץ עקב אפקט החממה</a:t>
            </a:r>
            <a:endParaRPr lang="he-IL" sz="2000" dirty="0"/>
          </a:p>
        </p:txBody>
      </p:sp>
      <p:sp>
        <p:nvSpPr>
          <p:cNvPr id="5" name="TextBox 4"/>
          <p:cNvSpPr txBox="1"/>
          <p:nvPr/>
        </p:nvSpPr>
        <p:spPr>
          <a:xfrm>
            <a:off x="500063" y="571500"/>
            <a:ext cx="8215312" cy="3786188"/>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dirty="0">
                <a:solidFill>
                  <a:prstClr val="black"/>
                </a:solidFill>
              </a:rPr>
              <a:t>העלייה בריכוזו של הפחמן הדו-חמצני באטמוספרה בהשפעת האדם, מאיצה את אפקט החממה וגורמת להתחממות יתר של כדור הארץ.</a:t>
            </a:r>
          </a:p>
          <a:p>
            <a:pPr>
              <a:defRPr/>
            </a:pPr>
            <a:r>
              <a:rPr lang="he-IL" dirty="0"/>
              <a:t>להתחממות זו יש השפעות לא רצויות: הפשרת קרחונים, עלייה בגובה פני הים, אירועי מזג אוויר קיצוניים (כגון: גלי חום הגורמים לבצורת ולשרפות, סופות עזות הגורמות להצפות ולמפולות) וכדומה. </a:t>
            </a:r>
          </a:p>
          <a:p>
            <a:pPr>
              <a:defRPr/>
            </a:pPr>
            <a:r>
              <a:rPr lang="he-IL" dirty="0"/>
              <a:t>השפעות אלו עלולות </a:t>
            </a:r>
            <a:r>
              <a:rPr lang="he-IL" dirty="0">
                <a:solidFill>
                  <a:prstClr val="black"/>
                </a:solidFill>
              </a:rPr>
              <a:t>להיות הרות אסון: תארו לעצמכם שעקב המסת הקרחונים יעלה מפלס מי הים, יוצפו ערים השוכנות לחופי היבשות ומיליונים רבים של בני אדם יאבדו את בתיהם </a:t>
            </a:r>
          </a:p>
          <a:p>
            <a:pPr>
              <a:defRPr/>
            </a:pPr>
            <a:r>
              <a:rPr lang="he-IL" dirty="0">
                <a:solidFill>
                  <a:prstClr val="black"/>
                </a:solidFill>
              </a:rPr>
              <a:t>(או חלילה ימותו).</a:t>
            </a:r>
          </a:p>
          <a:p>
            <a:pPr>
              <a:defRPr/>
            </a:pPr>
            <a:r>
              <a:rPr lang="he-IL" dirty="0">
                <a:solidFill>
                  <a:prstClr val="black"/>
                </a:solidFill>
              </a:rPr>
              <a:t>תארו לעצמכם שישראל תתייבש עוד יותר, ושטחי המדבר בה יתרחבו...</a:t>
            </a:r>
          </a:p>
          <a:p>
            <a:pPr>
              <a:defRPr/>
            </a:pPr>
            <a:endParaRPr lang="he-IL" dirty="0">
              <a:solidFill>
                <a:srgbClr val="FF0000"/>
              </a:solidFill>
            </a:endParaRPr>
          </a:p>
          <a:p>
            <a:pPr>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12</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grpSp>
        <p:nvGrpSpPr>
          <p:cNvPr id="12" name="קבוצה 11"/>
          <p:cNvGrpSpPr/>
          <p:nvPr/>
        </p:nvGrpSpPr>
        <p:grpSpPr>
          <a:xfrm>
            <a:off x="539552" y="4146031"/>
            <a:ext cx="7992888" cy="2379313"/>
            <a:chOff x="539552" y="3990678"/>
            <a:chExt cx="7992888" cy="2379313"/>
          </a:xfrm>
        </p:grpSpPr>
        <p:grpSp>
          <p:nvGrpSpPr>
            <p:cNvPr id="13" name="קבוצה 12"/>
            <p:cNvGrpSpPr/>
            <p:nvPr/>
          </p:nvGrpSpPr>
          <p:grpSpPr>
            <a:xfrm>
              <a:off x="539552" y="3990678"/>
              <a:ext cx="7522876" cy="2348839"/>
              <a:chOff x="539552" y="3899334"/>
              <a:chExt cx="7522876" cy="2348839"/>
            </a:xfrm>
          </p:grpSpPr>
          <p:grpSp>
            <p:nvGrpSpPr>
              <p:cNvPr id="16" name="קבוצה 1"/>
              <p:cNvGrpSpPr>
                <a:grpSpLocks/>
              </p:cNvGrpSpPr>
              <p:nvPr/>
            </p:nvGrpSpPr>
            <p:grpSpPr bwMode="auto">
              <a:xfrm>
                <a:off x="539552" y="3899334"/>
                <a:ext cx="7522876" cy="2174623"/>
                <a:chOff x="660006" y="3598539"/>
                <a:chExt cx="7523166" cy="2175361"/>
              </a:xfrm>
            </p:grpSpPr>
            <p:pic>
              <p:nvPicPr>
                <p:cNvPr id="1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17" y="3873571"/>
                  <a:ext cx="2531076" cy="19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6592436" y="3638163"/>
                  <a:ext cx="1590736" cy="40336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1200" b="1" dirty="0">
                      <a:solidFill>
                        <a:prstClr val="black"/>
                      </a:solidFill>
                    </a:rPr>
                    <a:t>המסת קרחונים</a:t>
                  </a:r>
                </a:p>
                <a:p>
                  <a:pPr>
                    <a:defRPr/>
                  </a:pPr>
                  <a:endParaRPr lang="he-IL" sz="1400" b="1" dirty="0">
                    <a:solidFill>
                      <a:srgbClr val="FF0000"/>
                    </a:solidFill>
                  </a:endParaRPr>
                </a:p>
                <a:p>
                  <a:pPr>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p:txBody>
            </p:sp>
            <p:sp>
              <p:nvSpPr>
                <p:cNvPr id="20" name="TextBox 19"/>
                <p:cNvSpPr txBox="1"/>
                <p:nvPr/>
              </p:nvSpPr>
              <p:spPr>
                <a:xfrm>
                  <a:off x="660006" y="3598539"/>
                  <a:ext cx="2311489" cy="404949"/>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1200" b="1" dirty="0">
                      <a:solidFill>
                        <a:prstClr val="black"/>
                      </a:solidFill>
                    </a:rPr>
                    <a:t>הרחבת שטחי המדבר</a:t>
                  </a:r>
                </a:p>
                <a:p>
                  <a:pPr>
                    <a:defRPr/>
                  </a:pPr>
                  <a:endParaRPr lang="he-IL" dirty="0">
                    <a:solidFill>
                      <a:srgbClr val="FF0000"/>
                    </a:solidFill>
                  </a:endParaRPr>
                </a:p>
                <a:p>
                  <a:pPr>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p:txBody>
            </p:sp>
            <p:pic>
              <p:nvPicPr>
                <p:cNvPr id="21"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4232" y="3868220"/>
                  <a:ext cx="2606862" cy="19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2748319" y="3607791"/>
                  <a:ext cx="3211636" cy="404950"/>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1200" b="1" dirty="0">
                      <a:solidFill>
                        <a:prstClr val="black"/>
                      </a:solidFill>
                    </a:rPr>
                    <a:t>הצפת ערים השוכנות לחוף הים</a:t>
                  </a:r>
                </a:p>
                <a:p>
                  <a:pPr>
                    <a:defRPr/>
                  </a:pPr>
                  <a:endParaRPr lang="he-IL" sz="1200" b="1" dirty="0">
                    <a:solidFill>
                      <a:srgbClr val="FF0000"/>
                    </a:solidFil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p:txBody>
            </p:sp>
          </p:grpSp>
          <p:sp>
            <p:nvSpPr>
              <p:cNvPr id="17" name="מלבן 2"/>
              <p:cNvSpPr>
                <a:spLocks noChangeArrowheads="1"/>
              </p:cNvSpPr>
              <p:nvPr/>
            </p:nvSpPr>
            <p:spPr bwMode="auto">
              <a:xfrm>
                <a:off x="3191595" y="6001952"/>
                <a:ext cx="25523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dirty="0">
                    <a:latin typeface="Calibri" pitchFamily="34" charset="0"/>
                  </a:rPr>
                  <a:t>w</a:t>
                </a:r>
                <a:r>
                  <a:rPr lang="en-US" sz="1000" b="1" dirty="0">
                    <a:latin typeface="Calibri" pitchFamily="34" charset="0"/>
                  </a:rPr>
                  <a:t>ikimedia.org/wiki/File:(2691)_Tel_Aviv.jpg</a:t>
                </a:r>
                <a:endParaRPr lang="he-IL" sz="1000" b="1" dirty="0"/>
              </a:p>
            </p:txBody>
          </p:sp>
        </p:gr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1742" y="4275708"/>
              <a:ext cx="2530698" cy="1898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מלבן 14"/>
            <p:cNvSpPr/>
            <p:nvPr/>
          </p:nvSpPr>
          <p:spPr>
            <a:xfrm>
              <a:off x="5996495" y="6139159"/>
              <a:ext cx="2387192" cy="230832"/>
            </a:xfrm>
            <a:prstGeom prst="rect">
              <a:avLst/>
            </a:prstGeom>
          </p:spPr>
          <p:txBody>
            <a:bodyPr wrap="none">
              <a:spAutoFit/>
            </a:bodyPr>
            <a:lstStyle/>
            <a:p>
              <a:pPr>
                <a:spcAft>
                  <a:spcPts val="0"/>
                </a:spcAft>
              </a:pPr>
              <a:r>
                <a:rPr lang="en-US" sz="900" dirty="0" err="1">
                  <a:latin typeface="Calibri"/>
                  <a:ea typeface="Calibri"/>
                  <a:cs typeface="Consolas"/>
                </a:rPr>
                <a:t>ribeiroantonio</a:t>
              </a:r>
              <a:r>
                <a:rPr lang="en-US" sz="900" dirty="0">
                  <a:latin typeface="Calibri"/>
                  <a:ea typeface="Calibri"/>
                  <a:cs typeface="Consolas"/>
                </a:rPr>
                <a:t>/shutterstock.com/</a:t>
              </a:r>
              <a:r>
                <a:rPr lang="en-US" sz="900" dirty="0" err="1">
                  <a:latin typeface="Calibri"/>
                  <a:ea typeface="Calibri"/>
                  <a:cs typeface="Consolas"/>
                </a:rPr>
                <a:t>asap</a:t>
              </a:r>
              <a:r>
                <a:rPr lang="en-US" sz="900" dirty="0">
                  <a:latin typeface="Calibri"/>
                  <a:ea typeface="Calibri"/>
                  <a:cs typeface="Consolas"/>
                </a:rPr>
                <a:t> creative</a:t>
              </a:r>
              <a:endParaRPr lang="en-US" sz="900" dirty="0">
                <a:effectLst/>
                <a:latin typeface="Calibri"/>
                <a:ea typeface="Calibri"/>
                <a:cs typeface="Consolas"/>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3DEE701-5D3A-4BB6-9050-0E9F9F3428DC}" type="slidenum">
              <a:rPr lang="he-IL" smtClean="0"/>
              <a:pPr fontAlgn="base">
                <a:spcBef>
                  <a:spcPct val="0"/>
                </a:spcBef>
                <a:spcAft>
                  <a:spcPct val="0"/>
                </a:spcAft>
                <a:defRPr/>
              </a:pPr>
              <a:t>13</a:t>
            </a:fld>
            <a:endParaRPr lang="he-IL" dirty="0"/>
          </a:p>
        </p:txBody>
      </p:sp>
      <p:sp>
        <p:nvSpPr>
          <p:cNvPr id="43012" name="כותרת 5"/>
          <p:cNvSpPr>
            <a:spLocks noGrp="1"/>
          </p:cNvSpPr>
          <p:nvPr>
            <p:ph type="ctrTitle"/>
          </p:nvPr>
        </p:nvSpPr>
        <p:spPr bwMode="auto">
          <a:xfrm>
            <a:off x="871538"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a:solidFill>
                  <a:srgbClr val="FF6600"/>
                </a:solidFill>
              </a:rPr>
              <a:t>שאלה 3</a:t>
            </a:r>
            <a:endParaRPr lang="he-IL" altLang="he-IL" sz="1800"/>
          </a:p>
        </p:txBody>
      </p:sp>
      <p:sp>
        <p:nvSpPr>
          <p:cNvPr id="9" name="TextBox 8"/>
          <p:cNvSpPr txBox="1"/>
          <p:nvPr/>
        </p:nvSpPr>
        <p:spPr>
          <a:xfrm>
            <a:off x="428625" y="484188"/>
            <a:ext cx="8183563"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a:t>
            </a:r>
            <a:r>
              <a:rPr lang="he-IL" b="1" dirty="0">
                <a:solidFill>
                  <a:schemeClr val="tx2"/>
                </a:solidFill>
                <a:latin typeface="Arial"/>
                <a:cs typeface="Arial"/>
              </a:rPr>
              <a:t>אלה 3:</a:t>
            </a:r>
          </a:p>
          <a:p>
            <a:pPr fontAlgn="auto">
              <a:spcBef>
                <a:spcPts val="0"/>
              </a:spcBef>
              <a:spcAft>
                <a:spcPts val="0"/>
              </a:spcAft>
              <a:defRPr/>
            </a:pPr>
            <a:r>
              <a:rPr lang="he-IL" dirty="0">
                <a:solidFill>
                  <a:schemeClr val="tx2"/>
                </a:solidFill>
                <a:latin typeface="Arial"/>
                <a:cs typeface="Arial"/>
              </a:rPr>
              <a:t>בימינו כורתים משטחים נרחבים של יערות עד בברזיל.</a:t>
            </a:r>
          </a:p>
          <a:p>
            <a:pPr fontAlgn="auto">
              <a:spcBef>
                <a:spcPts val="0"/>
              </a:spcBef>
              <a:spcAft>
                <a:spcPts val="0"/>
              </a:spcAft>
              <a:defRPr/>
            </a:pPr>
            <a:r>
              <a:rPr lang="he-IL" dirty="0">
                <a:solidFill>
                  <a:schemeClr val="tx2"/>
                </a:solidFill>
                <a:latin typeface="Arial"/>
                <a:cs typeface="Arial"/>
              </a:rPr>
              <a:t>איזה הנזק עלול להיגרם לביוספרה בעקבות זאת?  </a:t>
            </a:r>
          </a:p>
          <a:p>
            <a:pPr fontAlgn="auto">
              <a:spcBef>
                <a:spcPts val="0"/>
              </a:spcBef>
              <a:spcAft>
                <a:spcPts val="0"/>
              </a:spcAft>
              <a:defRPr/>
            </a:pPr>
            <a:r>
              <a:rPr lang="he-IL" dirty="0">
                <a:solidFill>
                  <a:schemeClr val="tx2"/>
                </a:solidFill>
                <a:latin typeface="Arial"/>
                <a:cs typeface="Arial"/>
              </a:rPr>
              <a:t>       </a:t>
            </a:r>
            <a:r>
              <a:rPr lang="he-IL" b="1" dirty="0">
                <a:solidFill>
                  <a:schemeClr val="tx2"/>
                </a:solidFill>
                <a:latin typeface="Arial"/>
                <a:cs typeface="Arial"/>
              </a:rPr>
              <a:t>א.  </a:t>
            </a:r>
            <a:r>
              <a:rPr lang="he-IL" dirty="0">
                <a:solidFill>
                  <a:schemeClr val="tx2"/>
                </a:solidFill>
                <a:latin typeface="Arial"/>
                <a:cs typeface="Arial"/>
              </a:rPr>
              <a:t>עלייה בריכוז ה- </a:t>
            </a:r>
            <a:r>
              <a:rPr lang="en-US" sz="1500" b="1" dirty="0">
                <a:solidFill>
                  <a:schemeClr val="tx2"/>
                </a:solidFill>
                <a:latin typeface="Arial"/>
                <a:cs typeface="Arial"/>
              </a:rPr>
              <a:t>CO</a:t>
            </a:r>
            <a:r>
              <a:rPr lang="en-US" sz="1100" b="1" dirty="0">
                <a:solidFill>
                  <a:schemeClr val="tx2"/>
                </a:solidFill>
                <a:latin typeface="Arial"/>
                <a:cs typeface="Arial"/>
              </a:rPr>
              <a:t>2</a:t>
            </a:r>
            <a:r>
              <a:rPr lang="he-IL" dirty="0">
                <a:solidFill>
                  <a:schemeClr val="tx2"/>
                </a:solidFill>
                <a:latin typeface="Arial"/>
                <a:cs typeface="Arial"/>
              </a:rPr>
              <a:t> באוויר. </a:t>
            </a:r>
          </a:p>
          <a:p>
            <a:pPr fontAlgn="auto">
              <a:spcBef>
                <a:spcPts val="0"/>
              </a:spcBef>
              <a:spcAft>
                <a:spcPts val="0"/>
              </a:spcAft>
              <a:defRPr/>
            </a:pPr>
            <a:r>
              <a:rPr lang="he-IL" dirty="0">
                <a:solidFill>
                  <a:schemeClr val="tx2"/>
                </a:solidFill>
                <a:latin typeface="Arial"/>
                <a:cs typeface="Arial"/>
              </a:rPr>
              <a:t>       </a:t>
            </a:r>
            <a:r>
              <a:rPr lang="he-IL" b="1" dirty="0">
                <a:solidFill>
                  <a:schemeClr val="tx2"/>
                </a:solidFill>
                <a:latin typeface="Arial"/>
                <a:cs typeface="Arial"/>
              </a:rPr>
              <a:t>ב.</a:t>
            </a:r>
            <a:r>
              <a:rPr lang="he-IL" dirty="0">
                <a:solidFill>
                  <a:schemeClr val="tx2"/>
                </a:solidFill>
                <a:latin typeface="Arial"/>
                <a:cs typeface="Arial"/>
              </a:rPr>
              <a:t>  עלייה בריכוז החמצן באוויר. </a:t>
            </a:r>
          </a:p>
          <a:p>
            <a:pPr fontAlgn="auto">
              <a:spcBef>
                <a:spcPts val="0"/>
              </a:spcBef>
              <a:spcAft>
                <a:spcPts val="0"/>
              </a:spcAft>
              <a:defRPr/>
            </a:pPr>
            <a:r>
              <a:rPr lang="he-IL" dirty="0">
                <a:solidFill>
                  <a:schemeClr val="tx2"/>
                </a:solidFill>
                <a:latin typeface="Arial"/>
                <a:cs typeface="Arial"/>
              </a:rPr>
              <a:t>       </a:t>
            </a:r>
            <a:r>
              <a:rPr lang="he-IL" b="1" dirty="0">
                <a:solidFill>
                  <a:schemeClr val="tx2"/>
                </a:solidFill>
                <a:latin typeface="Arial"/>
                <a:cs typeface="Arial"/>
              </a:rPr>
              <a:t>ג.  </a:t>
            </a:r>
            <a:r>
              <a:rPr lang="he-IL" dirty="0">
                <a:solidFill>
                  <a:schemeClr val="tx2"/>
                </a:solidFill>
                <a:latin typeface="Arial"/>
                <a:cs typeface="Arial"/>
              </a:rPr>
              <a:t>ירידה בריכוז החנקן באוויר.  		         </a:t>
            </a:r>
          </a:p>
          <a:p>
            <a:pPr fontAlgn="auto">
              <a:spcBef>
                <a:spcPts val="0"/>
              </a:spcBef>
              <a:spcAft>
                <a:spcPts val="0"/>
              </a:spcAft>
              <a:defRPr/>
            </a:pPr>
            <a:r>
              <a:rPr lang="he-IL" b="1" dirty="0">
                <a:solidFill>
                  <a:schemeClr val="tx2"/>
                </a:solidFill>
                <a:latin typeface="Arial"/>
                <a:cs typeface="Arial"/>
              </a:rPr>
              <a:t>       ד.</a:t>
            </a:r>
            <a:r>
              <a:rPr lang="he-IL" dirty="0">
                <a:solidFill>
                  <a:schemeClr val="tx2"/>
                </a:solidFill>
                <a:latin typeface="Arial"/>
                <a:cs typeface="Arial"/>
              </a:rPr>
              <a:t>  ירידה בריכוז המימן </a:t>
            </a:r>
            <a:r>
              <a:rPr lang="he-IL" dirty="0">
                <a:solidFill>
                  <a:srgbClr val="1D4C72"/>
                </a:solidFill>
                <a:latin typeface="Arial"/>
                <a:cs typeface="Arial"/>
              </a:rPr>
              <a:t>באוויר. </a:t>
            </a:r>
          </a:p>
        </p:txBody>
      </p:sp>
      <p:sp>
        <p:nvSpPr>
          <p:cNvPr id="6"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7"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13</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grpSp>
        <p:nvGrpSpPr>
          <p:cNvPr id="8" name="קבוצה 7"/>
          <p:cNvGrpSpPr/>
          <p:nvPr/>
        </p:nvGrpSpPr>
        <p:grpSpPr>
          <a:xfrm>
            <a:off x="827584" y="836712"/>
            <a:ext cx="2592288" cy="2482419"/>
            <a:chOff x="827584" y="1235982"/>
            <a:chExt cx="2592288" cy="2482419"/>
          </a:xfrm>
        </p:grpSpPr>
        <p:pic>
          <p:nvPicPr>
            <p:cNvPr id="1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235982"/>
              <a:ext cx="2592288" cy="2251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מלבן 10"/>
            <p:cNvSpPr/>
            <p:nvPr/>
          </p:nvSpPr>
          <p:spPr>
            <a:xfrm>
              <a:off x="868408" y="3487569"/>
              <a:ext cx="2551464" cy="230832"/>
            </a:xfrm>
            <a:prstGeom prst="rect">
              <a:avLst/>
            </a:prstGeom>
          </p:spPr>
          <p:txBody>
            <a:bodyPr wrap="square">
              <a:spAutoFit/>
            </a:bodyPr>
            <a:lstStyle/>
            <a:p>
              <a:pPr algn="l">
                <a:spcAft>
                  <a:spcPts val="0"/>
                </a:spcAft>
              </a:pPr>
              <a:r>
                <a:rPr lang="en-US" sz="900" b="1" dirty="0">
                  <a:latin typeface="Calibri"/>
                  <a:ea typeface="Calibri"/>
                  <a:cs typeface="Consolas"/>
                </a:rPr>
                <a:t>Bradley/shutterstock.com/</a:t>
              </a:r>
              <a:r>
                <a:rPr lang="en-US" sz="900" b="1" dirty="0" err="1">
                  <a:latin typeface="Calibri"/>
                  <a:ea typeface="Calibri"/>
                  <a:cs typeface="Consolas"/>
                </a:rPr>
                <a:t>asap</a:t>
              </a:r>
              <a:r>
                <a:rPr lang="en-US" sz="900" b="1" dirty="0">
                  <a:latin typeface="Calibri"/>
                  <a:ea typeface="Calibri"/>
                  <a:cs typeface="Consolas"/>
                </a:rPr>
                <a:t> creativ</a:t>
              </a:r>
              <a:r>
                <a:rPr lang="en-US" sz="800" b="1" dirty="0">
                  <a:solidFill>
                    <a:schemeClr val="bg1"/>
                  </a:solidFill>
                  <a:latin typeface="Calibri"/>
                  <a:ea typeface="Calibri"/>
                  <a:cs typeface="Consolas"/>
                </a:rPr>
                <a:t>e</a:t>
              </a:r>
              <a:endParaRPr lang="en-US" sz="800" b="1" dirty="0">
                <a:solidFill>
                  <a:schemeClr val="bg1"/>
                </a:solidFill>
                <a:effectLst/>
                <a:latin typeface="Calibri"/>
                <a:ea typeface="Calibri"/>
                <a:cs typeface="Consolas"/>
              </a:endParaRPr>
            </a:p>
          </p:txBody>
        </p:sp>
      </p:grpSp>
      <p:pic>
        <p:nvPicPr>
          <p:cNvPr id="1026" name="Picture 2" descr="https://i.ytimg.com/vi/j2SwTK6p72U/hqdefault.jpg">
            <a:hlinkClick r:id="rId3" action="ppaction://hlinkfile"/>
            <a:extLst>
              <a:ext uri="{FF2B5EF4-FFF2-40B4-BE49-F238E27FC236}">
                <a16:creationId xmlns:a16="http://schemas.microsoft.com/office/drawing/2014/main" id="{9804734B-3A7C-4C03-BA1A-70D4393A70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5569" y="2944812"/>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AE184F6-CA20-42AF-AACC-1085C2EB592C}"/>
              </a:ext>
            </a:extLst>
          </p:cNvPr>
          <p:cNvSpPr txBox="1"/>
          <p:nvPr/>
        </p:nvSpPr>
        <p:spPr>
          <a:xfrm>
            <a:off x="6084168" y="3429000"/>
            <a:ext cx="1440160" cy="576064"/>
          </a:xfrm>
          <a:prstGeom prst="rect">
            <a:avLst/>
          </a:prstGeom>
          <a:solidFill>
            <a:schemeClr val="bg1">
              <a:lumMod val="95000"/>
            </a:schemeClr>
          </a:solidFill>
          <a:ln w="22225">
            <a:solidFill>
              <a:schemeClr val="bg1"/>
            </a:solidFill>
          </a:ln>
          <a:effectLst>
            <a:outerShdw sx="101000" sy="101000" algn="ctr" rotWithShape="0">
              <a:schemeClr val="bg1">
                <a:lumMod val="75000"/>
              </a:schemeClr>
            </a:outerShdw>
          </a:effectLst>
        </p:spPr>
        <p:txBody>
          <a:bodyPr vert="horz" wrap="square" lIns="91440" tIns="45720" rIns="91440" bIns="45720" rtlCol="1" anchor="ctr">
            <a:normAutofit/>
          </a:bodyPr>
          <a:lstStyle/>
          <a:p>
            <a:pPr marL="0" marR="0" indent="0" algn="r" defTabSz="914400" rtl="1" eaLnBrk="1" fontAlgn="auto" latinLnBrk="0" hangingPunct="1">
              <a:lnSpc>
                <a:spcPct val="100000"/>
              </a:lnSpc>
              <a:spcBef>
                <a:spcPts val="0"/>
              </a:spcBef>
              <a:spcAft>
                <a:spcPts val="0"/>
              </a:spcAft>
              <a:buClrTx/>
              <a:buSzTx/>
              <a:buFontTx/>
              <a:buNone/>
              <a:tabLst/>
            </a:pPr>
            <a:r>
              <a:rPr kumimoji="0" lang="he-IL" sz="2000" b="0" i="0" u="none" strike="noStrike" kern="1200" cap="none" spc="0" normalizeH="0" baseline="0" noProof="0" dirty="0">
                <a:ln>
                  <a:noFill/>
                </a:ln>
                <a:solidFill>
                  <a:schemeClr val="tx1">
                    <a:lumMod val="50000"/>
                    <a:lumOff val="50000"/>
                  </a:schemeClr>
                </a:solidFill>
                <a:effectLst/>
                <a:uLnTx/>
                <a:uFillTx/>
                <a:latin typeface="+mn-lt"/>
                <a:ea typeface="+mn-ea"/>
                <a:cs typeface="+mn-cs"/>
              </a:rPr>
              <a:t>כריתת יערות</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8B9628D-DB6A-479C-B286-B4FA1D762163}" type="slidenum">
              <a:rPr lang="he-IL" smtClean="0"/>
              <a:pPr fontAlgn="base">
                <a:spcBef>
                  <a:spcPct val="0"/>
                </a:spcBef>
                <a:spcAft>
                  <a:spcPct val="0"/>
                </a:spcAft>
                <a:defRPr/>
              </a:pPr>
              <a:t>14</a:t>
            </a:fld>
            <a:endParaRPr lang="he-IL" dirty="0"/>
          </a:p>
        </p:txBody>
      </p:sp>
      <p:sp>
        <p:nvSpPr>
          <p:cNvPr id="44036" name="כותרת 5"/>
          <p:cNvSpPr>
            <a:spLocks noGrp="1"/>
          </p:cNvSpPr>
          <p:nvPr>
            <p:ph type="ctrTitle"/>
          </p:nvPr>
        </p:nvSpPr>
        <p:spPr bwMode="auto">
          <a:xfrm>
            <a:off x="871538"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a:solidFill>
                  <a:srgbClr val="FF6600"/>
                </a:solidFill>
              </a:rPr>
              <a:t>תשובה</a:t>
            </a:r>
            <a:endParaRPr lang="he-IL" altLang="he-IL" sz="1800"/>
          </a:p>
        </p:txBody>
      </p:sp>
      <p:sp>
        <p:nvSpPr>
          <p:cNvPr id="9" name="TextBox 8"/>
          <p:cNvSpPr txBox="1"/>
          <p:nvPr/>
        </p:nvSpPr>
        <p:spPr>
          <a:xfrm>
            <a:off x="398463" y="549275"/>
            <a:ext cx="8183562"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3:</a:t>
            </a:r>
          </a:p>
          <a:p>
            <a:pPr fontAlgn="auto">
              <a:spcBef>
                <a:spcPts val="0"/>
              </a:spcBef>
              <a:spcAft>
                <a:spcPts val="0"/>
              </a:spcAft>
              <a:defRPr/>
            </a:pPr>
            <a:r>
              <a:rPr lang="he-IL" dirty="0">
                <a:solidFill>
                  <a:schemeClr val="tx2"/>
                </a:solidFill>
                <a:latin typeface="Arial"/>
                <a:cs typeface="Arial"/>
              </a:rPr>
              <a:t>בימינו כורתים משטחים נרחבים של יערות עד בברזיל.</a:t>
            </a:r>
          </a:p>
          <a:p>
            <a:pPr fontAlgn="auto">
              <a:spcBef>
                <a:spcPts val="0"/>
              </a:spcBef>
              <a:spcAft>
                <a:spcPts val="0"/>
              </a:spcAft>
              <a:defRPr/>
            </a:pPr>
            <a:r>
              <a:rPr lang="he-IL" dirty="0">
                <a:solidFill>
                  <a:schemeClr val="tx2"/>
                </a:solidFill>
                <a:latin typeface="Arial"/>
                <a:cs typeface="Arial"/>
              </a:rPr>
              <a:t>איזה הנזק עלול להיגרם לביוספרה בעקבות זאת?  </a:t>
            </a:r>
          </a:p>
          <a:p>
            <a:pPr fontAlgn="auto">
              <a:spcBef>
                <a:spcPts val="0"/>
              </a:spcBef>
              <a:spcAft>
                <a:spcPts val="0"/>
              </a:spcAft>
              <a:defRPr/>
            </a:pPr>
            <a:r>
              <a:rPr lang="he-IL" dirty="0">
                <a:solidFill>
                  <a:schemeClr val="tx2"/>
                </a:solidFill>
                <a:latin typeface="Arial"/>
                <a:cs typeface="Arial"/>
              </a:rPr>
              <a:t>       </a:t>
            </a:r>
            <a:r>
              <a:rPr lang="he-IL" b="1" dirty="0">
                <a:solidFill>
                  <a:schemeClr val="tx2"/>
                </a:solidFill>
                <a:latin typeface="Arial"/>
                <a:cs typeface="Arial"/>
              </a:rPr>
              <a:t>א.  </a:t>
            </a:r>
            <a:r>
              <a:rPr lang="he-IL" dirty="0">
                <a:solidFill>
                  <a:schemeClr val="tx2"/>
                </a:solidFill>
                <a:latin typeface="Arial"/>
                <a:cs typeface="Arial"/>
              </a:rPr>
              <a:t>עלייה בריכוז ה- </a:t>
            </a:r>
            <a:r>
              <a:rPr lang="en-US" sz="1500" b="1" dirty="0">
                <a:solidFill>
                  <a:schemeClr val="tx2"/>
                </a:solidFill>
                <a:latin typeface="Arial"/>
                <a:cs typeface="Arial"/>
              </a:rPr>
              <a:t>CO</a:t>
            </a:r>
            <a:r>
              <a:rPr lang="en-US" sz="1100" b="1" dirty="0">
                <a:solidFill>
                  <a:schemeClr val="tx2"/>
                </a:solidFill>
                <a:latin typeface="Arial"/>
                <a:cs typeface="Arial"/>
              </a:rPr>
              <a:t>2</a:t>
            </a:r>
            <a:r>
              <a:rPr lang="he-IL" dirty="0">
                <a:solidFill>
                  <a:schemeClr val="tx2"/>
                </a:solidFill>
                <a:latin typeface="Arial"/>
                <a:cs typeface="Arial"/>
              </a:rPr>
              <a:t> באוויר. </a:t>
            </a:r>
          </a:p>
          <a:p>
            <a:pPr fontAlgn="auto">
              <a:spcBef>
                <a:spcPts val="0"/>
              </a:spcBef>
              <a:spcAft>
                <a:spcPts val="0"/>
              </a:spcAft>
              <a:defRPr/>
            </a:pPr>
            <a:r>
              <a:rPr lang="he-IL" dirty="0">
                <a:solidFill>
                  <a:schemeClr val="tx2"/>
                </a:solidFill>
                <a:latin typeface="Arial"/>
                <a:cs typeface="Arial"/>
              </a:rPr>
              <a:t>       </a:t>
            </a:r>
            <a:r>
              <a:rPr lang="he-IL" b="1" dirty="0">
                <a:solidFill>
                  <a:schemeClr val="tx2"/>
                </a:solidFill>
                <a:latin typeface="Arial"/>
                <a:cs typeface="Arial"/>
              </a:rPr>
              <a:t>ב.</a:t>
            </a:r>
            <a:r>
              <a:rPr lang="he-IL" dirty="0">
                <a:solidFill>
                  <a:schemeClr val="tx2"/>
                </a:solidFill>
                <a:latin typeface="Arial"/>
                <a:cs typeface="Arial"/>
              </a:rPr>
              <a:t>  עלייה בריכוז החמצן באוויר. </a:t>
            </a:r>
          </a:p>
          <a:p>
            <a:pPr fontAlgn="auto">
              <a:spcBef>
                <a:spcPts val="0"/>
              </a:spcBef>
              <a:spcAft>
                <a:spcPts val="0"/>
              </a:spcAft>
              <a:defRPr/>
            </a:pPr>
            <a:r>
              <a:rPr lang="he-IL" dirty="0">
                <a:solidFill>
                  <a:schemeClr val="tx2"/>
                </a:solidFill>
                <a:latin typeface="Arial"/>
                <a:cs typeface="Arial"/>
              </a:rPr>
              <a:t>       </a:t>
            </a:r>
            <a:r>
              <a:rPr lang="he-IL" b="1" dirty="0">
                <a:solidFill>
                  <a:schemeClr val="tx2"/>
                </a:solidFill>
                <a:latin typeface="Arial"/>
                <a:cs typeface="Arial"/>
              </a:rPr>
              <a:t>ג.  </a:t>
            </a:r>
            <a:r>
              <a:rPr lang="he-IL" dirty="0">
                <a:solidFill>
                  <a:schemeClr val="tx2"/>
                </a:solidFill>
                <a:latin typeface="Arial"/>
                <a:cs typeface="Arial"/>
              </a:rPr>
              <a:t>ירידה בריכוז החנקן באוויר.  		         </a:t>
            </a:r>
          </a:p>
          <a:p>
            <a:pPr fontAlgn="auto">
              <a:spcBef>
                <a:spcPts val="0"/>
              </a:spcBef>
              <a:spcAft>
                <a:spcPts val="0"/>
              </a:spcAft>
              <a:defRPr/>
            </a:pPr>
            <a:r>
              <a:rPr lang="he-IL" b="1" dirty="0">
                <a:solidFill>
                  <a:schemeClr val="tx2"/>
                </a:solidFill>
                <a:latin typeface="Arial"/>
                <a:cs typeface="Arial"/>
              </a:rPr>
              <a:t>       ד.</a:t>
            </a:r>
            <a:r>
              <a:rPr lang="he-IL" dirty="0">
                <a:solidFill>
                  <a:schemeClr val="tx2"/>
                </a:solidFill>
                <a:latin typeface="Arial"/>
                <a:cs typeface="Arial"/>
              </a:rPr>
              <a:t>  ירידה בריכוז המימן באוויר. </a:t>
            </a:r>
          </a:p>
          <a:p>
            <a:pPr fontAlgn="auto">
              <a:spcBef>
                <a:spcPts val="0"/>
              </a:spcBef>
              <a:spcAft>
                <a:spcPts val="0"/>
              </a:spcAft>
              <a:defRPr/>
            </a:pPr>
            <a:endParaRPr lang="he-IL" dirty="0">
              <a:solidFill>
                <a:schemeClr val="tx2"/>
              </a:solidFill>
              <a:latin typeface="Arial"/>
              <a:cs typeface="Arial"/>
            </a:endParaRPr>
          </a:p>
        </p:txBody>
      </p:sp>
      <p:sp>
        <p:nvSpPr>
          <p:cNvPr id="10" name="Rectangle 14"/>
          <p:cNvSpPr/>
          <p:nvPr/>
        </p:nvSpPr>
        <p:spPr>
          <a:xfrm>
            <a:off x="611188" y="2813050"/>
            <a:ext cx="8001000" cy="64293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א.</a:t>
            </a: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14</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1F5EDC1-486E-4261-83E3-C92920ACB874}" type="slidenum">
              <a:rPr lang="he-IL" smtClean="0"/>
              <a:pPr fontAlgn="base">
                <a:spcBef>
                  <a:spcPct val="0"/>
                </a:spcBef>
                <a:spcAft>
                  <a:spcPct val="0"/>
                </a:spcAft>
                <a:defRPr/>
              </a:pPr>
              <a:t>15</a:t>
            </a:fld>
            <a:endParaRPr lang="he-IL" dirty="0"/>
          </a:p>
        </p:txBody>
      </p:sp>
      <p:sp>
        <p:nvSpPr>
          <p:cNvPr id="6" name="כותרת 5"/>
          <p:cNvSpPr>
            <a:spLocks noGrp="1"/>
          </p:cNvSpPr>
          <p:nvPr>
            <p:ph type="ctrTitle"/>
          </p:nvPr>
        </p:nvSpPr>
        <p:spPr>
          <a:xfrm>
            <a:off x="928688" y="71438"/>
            <a:ext cx="7772400" cy="441325"/>
          </a:xfrm>
        </p:spPr>
        <p:txBody>
          <a:bodyPr/>
          <a:lstStyle/>
          <a:p>
            <a:pPr fontAlgn="auto">
              <a:defRPr/>
            </a:pPr>
            <a:r>
              <a:rPr lang="he-IL" sz="1800" b="1" dirty="0">
                <a:solidFill>
                  <a:srgbClr val="FF6600"/>
                </a:solidFill>
                <a:ea typeface="+mn-ea"/>
              </a:rPr>
              <a:t>שאלה 4: הגורמים לעלייה בריכוז ה-</a:t>
            </a:r>
            <a:r>
              <a:rPr lang="en-US" sz="1800" b="1" dirty="0">
                <a:solidFill>
                  <a:srgbClr val="FF6600"/>
                </a:solidFill>
                <a:ea typeface="+mn-ea"/>
              </a:rPr>
              <a:t>CO2</a:t>
            </a:r>
            <a:r>
              <a:rPr lang="he-IL" sz="1800" b="1" dirty="0">
                <a:solidFill>
                  <a:srgbClr val="FF6600"/>
                </a:solidFill>
                <a:ea typeface="+mn-ea"/>
              </a:rPr>
              <a:t> ולהיווצרות אפקט החממה</a:t>
            </a:r>
            <a:endParaRPr lang="he-IL" sz="1800" dirty="0"/>
          </a:p>
        </p:txBody>
      </p:sp>
      <p:pic>
        <p:nvPicPr>
          <p:cNvPr id="45061" name="Picture 2" descr="Z:\אופק חטב\מחזור הפחמן\מחזור הפחמן לערכה_עם כיתובים.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488" y="1773238"/>
            <a:ext cx="7534275"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14313" y="522684"/>
            <a:ext cx="8466137" cy="17541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4:</a:t>
            </a:r>
          </a:p>
          <a:p>
            <a:pPr fontAlgn="auto">
              <a:spcBef>
                <a:spcPts val="0"/>
              </a:spcBef>
              <a:spcAft>
                <a:spcPts val="0"/>
              </a:spcAft>
              <a:defRPr/>
            </a:pPr>
            <a:r>
              <a:rPr lang="he-IL" dirty="0">
                <a:solidFill>
                  <a:srgbClr val="1D4C72"/>
                </a:solidFill>
                <a:latin typeface="Arial"/>
                <a:cs typeface="Arial"/>
              </a:rPr>
              <a:t>בתרשים מתואר מחזור הפחמן בטבע. </a:t>
            </a:r>
          </a:p>
          <a:p>
            <a:pPr fontAlgn="auto">
              <a:spcBef>
                <a:spcPts val="0"/>
              </a:spcBef>
              <a:spcAft>
                <a:spcPts val="0"/>
              </a:spcAft>
              <a:defRPr/>
            </a:pPr>
            <a:r>
              <a:rPr lang="he-IL" dirty="0">
                <a:solidFill>
                  <a:srgbClr val="1D4C72"/>
                </a:solidFill>
                <a:latin typeface="Arial"/>
                <a:cs typeface="Arial"/>
              </a:rPr>
              <a:t>א. הדגישו עליו את התהליכים הגורמים לעליית ריכוז הפחמן הדו-חמצני, </a:t>
            </a:r>
            <a:r>
              <a:rPr lang="he-IL" u="sng" dirty="0">
                <a:solidFill>
                  <a:srgbClr val="1D4C72"/>
                </a:solidFill>
                <a:latin typeface="Arial"/>
                <a:cs typeface="Arial"/>
              </a:rPr>
              <a:t>הנגרמים על ידי האדם</a:t>
            </a:r>
            <a:r>
              <a:rPr lang="he-IL" dirty="0">
                <a:solidFill>
                  <a:srgbClr val="1D4C72"/>
                </a:solidFill>
                <a:latin typeface="Arial"/>
                <a:cs typeface="Arial"/>
              </a:rPr>
              <a:t>.</a:t>
            </a:r>
          </a:p>
          <a:p>
            <a:pPr fontAlgn="auto">
              <a:spcBef>
                <a:spcPts val="0"/>
              </a:spcBef>
              <a:spcAft>
                <a:spcPts val="0"/>
              </a:spcAft>
              <a:defRPr/>
            </a:pPr>
            <a:r>
              <a:rPr lang="he-IL" dirty="0">
                <a:solidFill>
                  <a:srgbClr val="1D4C72"/>
                </a:solidFill>
                <a:latin typeface="Arial"/>
                <a:cs typeface="Arial"/>
              </a:rPr>
              <a:t>ב. סמנו את הגורם שקולט פחמן דו-חמצני מן האוויר, שכמותו קטנה בשל השפעת האדם.</a:t>
            </a:r>
          </a:p>
          <a:p>
            <a:pPr fontAlgn="auto">
              <a:spcBef>
                <a:spcPts val="0"/>
              </a:spcBef>
              <a:spcAft>
                <a:spcPts val="0"/>
              </a:spcAft>
              <a:defRPr/>
            </a:pPr>
            <a:r>
              <a:rPr lang="he-IL" dirty="0">
                <a:solidFill>
                  <a:srgbClr val="1D4C72"/>
                </a:solidFill>
                <a:latin typeface="Arial"/>
                <a:cs typeface="Arial"/>
              </a:rPr>
              <a:t>ג. לסיכום: ציינו את שני הגורמים המרכזיים לעלייה בריכוז הפחמן הדו-חמצני באוויר.</a:t>
            </a:r>
          </a:p>
          <a:p>
            <a:pPr fontAlgn="auto">
              <a:spcBef>
                <a:spcPts val="0"/>
              </a:spcBef>
              <a:spcAft>
                <a:spcPts val="0"/>
              </a:spcAft>
              <a:defRPr/>
            </a:pPr>
            <a:endParaRPr lang="he-IL" u="sng" dirty="0">
              <a:solidFill>
                <a:srgbClr val="1D4C72"/>
              </a:solidFill>
              <a:latin typeface="Arial"/>
              <a:cs typeface="Aria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15</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8D3B9AA-F696-45EB-BECA-D0BA2D505EFB}" type="slidenum">
              <a:rPr lang="he-IL" smtClean="0"/>
              <a:pPr fontAlgn="base">
                <a:spcBef>
                  <a:spcPct val="0"/>
                </a:spcBef>
                <a:spcAft>
                  <a:spcPct val="0"/>
                </a:spcAft>
                <a:defRPr/>
              </a:pPr>
              <a:t>16</a:t>
            </a:fld>
            <a:endParaRPr lang="he-IL" dirty="0"/>
          </a:p>
        </p:txBody>
      </p:sp>
      <p:sp>
        <p:nvSpPr>
          <p:cNvPr id="6" name="כותרת 5"/>
          <p:cNvSpPr>
            <a:spLocks noGrp="1"/>
          </p:cNvSpPr>
          <p:nvPr>
            <p:ph type="ctrTitle"/>
          </p:nvPr>
        </p:nvSpPr>
        <p:spPr>
          <a:xfrm>
            <a:off x="928688" y="71438"/>
            <a:ext cx="7772400" cy="441325"/>
          </a:xfrm>
        </p:spPr>
        <p:txBody>
          <a:bodyPr/>
          <a:lstStyle/>
          <a:p>
            <a:pPr fontAlgn="auto">
              <a:defRPr/>
            </a:pPr>
            <a:r>
              <a:rPr lang="he-IL" sz="1800" b="1" dirty="0">
                <a:solidFill>
                  <a:srgbClr val="FF6600"/>
                </a:solidFill>
                <a:ea typeface="+mn-ea"/>
              </a:rPr>
              <a:t>תשובה</a:t>
            </a:r>
            <a:endParaRPr lang="he-IL" sz="1800" dirty="0"/>
          </a:p>
        </p:txBody>
      </p:sp>
      <p:grpSp>
        <p:nvGrpSpPr>
          <p:cNvPr id="46085" name="קבוצה 2"/>
          <p:cNvGrpSpPr>
            <a:grpSpLocks/>
          </p:cNvGrpSpPr>
          <p:nvPr/>
        </p:nvGrpSpPr>
        <p:grpSpPr bwMode="auto">
          <a:xfrm>
            <a:off x="142875" y="1556792"/>
            <a:ext cx="8072438" cy="3494087"/>
            <a:chOff x="980777" y="1628800"/>
            <a:chExt cx="8072069" cy="3493871"/>
          </a:xfrm>
        </p:grpSpPr>
        <p:pic>
          <p:nvPicPr>
            <p:cNvPr id="46088" name="Picture 2" descr="Z:\אופק חטב\מחזור הפחמן\מחזור הפחמן לערכה_עם כיתובים.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1628800"/>
              <a:ext cx="5349924" cy="3493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אליפסה 1"/>
            <p:cNvSpPr/>
            <p:nvPr/>
          </p:nvSpPr>
          <p:spPr>
            <a:xfrm rot="2855748">
              <a:off x="3323826" y="1981194"/>
              <a:ext cx="588926" cy="1071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2" name="אליפסה 11"/>
            <p:cNvSpPr/>
            <p:nvPr/>
          </p:nvSpPr>
          <p:spPr>
            <a:xfrm>
              <a:off x="4546139" y="2311383"/>
              <a:ext cx="574649" cy="14921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 name="אליפסה 12"/>
            <p:cNvSpPr/>
            <p:nvPr/>
          </p:nvSpPr>
          <p:spPr>
            <a:xfrm>
              <a:off x="6481214" y="3122545"/>
              <a:ext cx="1142948" cy="133341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4" name="TextBox 13"/>
            <p:cNvSpPr txBox="1"/>
            <p:nvPr/>
          </p:nvSpPr>
          <p:spPr>
            <a:xfrm>
              <a:off x="7187618" y="2979678"/>
              <a:ext cx="1865228" cy="6159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latin typeface="Arial"/>
                  <a:cs typeface="Arial"/>
                </a:rPr>
                <a:t>ב.</a:t>
              </a:r>
              <a:r>
                <a:rPr lang="he-IL" sz="1600" b="1" dirty="0">
                  <a:solidFill>
                    <a:srgbClr val="00B050"/>
                  </a:solidFill>
                  <a:latin typeface="Arial"/>
                  <a:cs typeface="Arial"/>
                </a:rPr>
                <a:t> הגורם שקטן בהשפעת האדם</a:t>
              </a:r>
            </a:p>
          </p:txBody>
        </p:sp>
        <p:sp>
          <p:nvSpPr>
            <p:cNvPr id="15" name="TextBox 14"/>
            <p:cNvSpPr txBox="1"/>
            <p:nvPr/>
          </p:nvSpPr>
          <p:spPr>
            <a:xfrm>
              <a:off x="980777" y="2824113"/>
              <a:ext cx="3571712" cy="36986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latin typeface="Arial"/>
                  <a:cs typeface="Arial"/>
                </a:rPr>
                <a:t>א. </a:t>
              </a:r>
              <a:r>
                <a:rPr lang="he-IL" sz="1600" b="1" dirty="0">
                  <a:solidFill>
                    <a:srgbClr val="FF0000"/>
                  </a:solidFill>
                  <a:latin typeface="Arial"/>
                  <a:cs typeface="Arial"/>
                </a:rPr>
                <a:t>תהליכים הגורמים לעלייה בריכוז </a:t>
              </a:r>
              <a:r>
                <a:rPr lang="en-US" sz="1600" b="1" dirty="0">
                  <a:solidFill>
                    <a:srgbClr val="FF0000"/>
                  </a:solidFill>
                  <a:latin typeface="Arial"/>
                  <a:cs typeface="Arial"/>
                </a:rPr>
                <a:t>CO</a:t>
              </a:r>
              <a:r>
                <a:rPr lang="en-US" sz="1600" b="1" baseline="-25000" dirty="0">
                  <a:solidFill>
                    <a:srgbClr val="FF0000"/>
                  </a:solidFill>
                  <a:latin typeface="Arial"/>
                  <a:cs typeface="Arial"/>
                </a:rPr>
                <a:t>2</a:t>
              </a:r>
              <a:endParaRPr lang="he-IL" sz="1600" b="1" baseline="-25000" dirty="0">
                <a:solidFill>
                  <a:srgbClr val="FF0000"/>
                </a:solidFill>
                <a:latin typeface="Arial"/>
                <a:cs typeface="Arial"/>
              </a:endParaRPr>
            </a:p>
          </p:txBody>
        </p:sp>
      </p:grpSp>
      <p:sp>
        <p:nvSpPr>
          <p:cNvPr id="8" name="Rectangle 14"/>
          <p:cNvSpPr/>
          <p:nvPr/>
        </p:nvSpPr>
        <p:spPr>
          <a:xfrm>
            <a:off x="498475" y="5013176"/>
            <a:ext cx="8001000" cy="158358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ג. הגורמים לעלייה בריכוז הפחמן הדו-חמצני באוויר:</a:t>
            </a:r>
          </a:p>
          <a:p>
            <a:pPr fontAlgn="auto">
              <a:spcBef>
                <a:spcPts val="0"/>
              </a:spcBef>
              <a:spcAft>
                <a:spcPts val="0"/>
              </a:spcAft>
              <a:defRPr/>
            </a:pPr>
            <a:r>
              <a:rPr lang="he-IL" dirty="0">
                <a:solidFill>
                  <a:prstClr val="black"/>
                </a:solidFill>
              </a:rPr>
              <a:t>פליטה של פחמן דו-חמצני אל </a:t>
            </a:r>
            <a:r>
              <a:rPr lang="he-IL" dirty="0">
                <a:solidFill>
                  <a:schemeClr val="tx1"/>
                </a:solidFill>
              </a:rPr>
              <a:t>האוויר בעקבות שרפה של חומרי דלק (מכוניות,תעשייה, חימום ביתי);</a:t>
            </a:r>
          </a:p>
          <a:p>
            <a:pPr fontAlgn="auto">
              <a:spcBef>
                <a:spcPts val="0"/>
              </a:spcBef>
              <a:spcAft>
                <a:spcPts val="0"/>
              </a:spcAft>
              <a:defRPr/>
            </a:pPr>
            <a:r>
              <a:rPr lang="he-IL" dirty="0">
                <a:solidFill>
                  <a:schemeClr val="tx1"/>
                </a:solidFill>
              </a:rPr>
              <a:t>הפחתה בקליטת פחמן דו-חמצני מן האוויר על ידי </a:t>
            </a:r>
            <a:r>
              <a:rPr lang="he-IL" dirty="0">
                <a:solidFill>
                  <a:prstClr val="black"/>
                </a:solidFill>
              </a:rPr>
              <a:t>הצמחים, עקב צמצום שטחי היערות.</a:t>
            </a:r>
          </a:p>
        </p:txBody>
      </p:sp>
      <p:sp>
        <p:nvSpPr>
          <p:cNvPr id="16" name="TextBox 15"/>
          <p:cNvSpPr txBox="1"/>
          <p:nvPr/>
        </p:nvSpPr>
        <p:spPr>
          <a:xfrm>
            <a:off x="214313" y="511512"/>
            <a:ext cx="8466137" cy="147732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4: </a:t>
            </a:r>
            <a:r>
              <a:rPr lang="he-IL" dirty="0">
                <a:solidFill>
                  <a:srgbClr val="1D4C72"/>
                </a:solidFill>
                <a:latin typeface="Arial"/>
                <a:cs typeface="Arial"/>
              </a:rPr>
              <a:t>בתרשים מתואר מחזור הפחמן בטבע. </a:t>
            </a:r>
          </a:p>
          <a:p>
            <a:pPr fontAlgn="auto">
              <a:spcBef>
                <a:spcPts val="0"/>
              </a:spcBef>
              <a:spcAft>
                <a:spcPts val="0"/>
              </a:spcAft>
              <a:defRPr/>
            </a:pPr>
            <a:r>
              <a:rPr lang="he-IL" dirty="0">
                <a:solidFill>
                  <a:srgbClr val="1D4C72"/>
                </a:solidFill>
                <a:latin typeface="Arial"/>
                <a:cs typeface="Arial"/>
              </a:rPr>
              <a:t>א. הדגישו עליו את התהליכים הגורמים לעליית ריכוז הפחמן הדו-חמצני, </a:t>
            </a:r>
            <a:r>
              <a:rPr lang="he-IL" u="sng" dirty="0">
                <a:solidFill>
                  <a:srgbClr val="1D4C72"/>
                </a:solidFill>
                <a:latin typeface="Arial"/>
                <a:cs typeface="Arial"/>
              </a:rPr>
              <a:t>הנגרמים על ידי האדם</a:t>
            </a:r>
            <a:r>
              <a:rPr lang="he-IL" dirty="0">
                <a:solidFill>
                  <a:srgbClr val="1D4C72"/>
                </a:solidFill>
                <a:latin typeface="Arial"/>
                <a:cs typeface="Arial"/>
              </a:rPr>
              <a:t>.</a:t>
            </a:r>
          </a:p>
          <a:p>
            <a:pPr fontAlgn="auto">
              <a:spcBef>
                <a:spcPts val="0"/>
              </a:spcBef>
              <a:spcAft>
                <a:spcPts val="0"/>
              </a:spcAft>
              <a:defRPr/>
            </a:pPr>
            <a:r>
              <a:rPr lang="he-IL" dirty="0">
                <a:solidFill>
                  <a:srgbClr val="1D4C72"/>
                </a:solidFill>
                <a:latin typeface="Arial"/>
                <a:cs typeface="Arial"/>
              </a:rPr>
              <a:t>ב. סמנו את הגורם שקולט פחמן דו-חמצני מן האוויר, שכמותו קטנה בשל השפעת האדם.</a:t>
            </a:r>
          </a:p>
          <a:p>
            <a:pPr fontAlgn="auto">
              <a:spcBef>
                <a:spcPts val="0"/>
              </a:spcBef>
              <a:spcAft>
                <a:spcPts val="0"/>
              </a:spcAft>
              <a:defRPr/>
            </a:pPr>
            <a:r>
              <a:rPr lang="he-IL" dirty="0">
                <a:solidFill>
                  <a:srgbClr val="1D4C72"/>
                </a:solidFill>
                <a:latin typeface="Arial"/>
                <a:cs typeface="Arial"/>
              </a:rPr>
              <a:t>ג. לסיכום: ציינו את שני הגורמים המרכזיים לעלייה בריכוז הפחמן הדו-חמצני באוויר.</a:t>
            </a:r>
          </a:p>
          <a:p>
            <a:pPr fontAlgn="auto">
              <a:spcBef>
                <a:spcPts val="0"/>
              </a:spcBef>
              <a:spcAft>
                <a:spcPts val="0"/>
              </a:spcAft>
              <a:defRPr/>
            </a:pPr>
            <a:endParaRPr lang="he-IL" u="sng" dirty="0">
              <a:solidFill>
                <a:srgbClr val="1D4C72"/>
              </a:solidFill>
              <a:latin typeface="Arial"/>
              <a:cs typeface="Arial"/>
            </a:endParaRPr>
          </a:p>
        </p:txBody>
      </p:sp>
      <p:sp>
        <p:nvSpPr>
          <p:cNvPr id="1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16</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3C366A6-2275-468D-912B-075D8BA84800}" type="slidenum">
              <a:rPr lang="he-IL" smtClean="0"/>
              <a:pPr fontAlgn="base">
                <a:spcBef>
                  <a:spcPct val="0"/>
                </a:spcBef>
                <a:spcAft>
                  <a:spcPct val="0"/>
                </a:spcAft>
                <a:defRPr/>
              </a:pPr>
              <a:t>17</a:t>
            </a:fld>
            <a:endParaRPr lang="he-IL" dirty="0"/>
          </a:p>
        </p:txBody>
      </p:sp>
      <p:sp>
        <p:nvSpPr>
          <p:cNvPr id="47108" name="כותרת 5"/>
          <p:cNvSpPr>
            <a:spLocks noGrp="1"/>
          </p:cNvSpPr>
          <p:nvPr>
            <p:ph type="ctrTitle"/>
          </p:nvPr>
        </p:nvSpPr>
        <p:spPr bwMode="auto">
          <a:xfrm>
            <a:off x="871538"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a:solidFill>
                  <a:srgbClr val="FF6600"/>
                </a:solidFill>
              </a:rPr>
              <a:t>שאלה 4</a:t>
            </a:r>
            <a:endParaRPr lang="he-IL" altLang="he-IL" sz="1800"/>
          </a:p>
        </p:txBody>
      </p:sp>
      <p:sp>
        <p:nvSpPr>
          <p:cNvPr id="9" name="TextBox 8"/>
          <p:cNvSpPr txBox="1"/>
          <p:nvPr/>
        </p:nvSpPr>
        <p:spPr>
          <a:xfrm>
            <a:off x="428625" y="500658"/>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latin typeface="Arial"/>
                <a:cs typeface="Arial"/>
              </a:rPr>
              <a:t>שאלה 4:</a:t>
            </a:r>
          </a:p>
          <a:p>
            <a:pPr fontAlgn="auto">
              <a:spcBef>
                <a:spcPts val="0"/>
              </a:spcBef>
              <a:spcAft>
                <a:spcPts val="0"/>
              </a:spcAft>
              <a:defRPr/>
            </a:pPr>
            <a:r>
              <a:rPr lang="he-IL" dirty="0">
                <a:solidFill>
                  <a:schemeClr val="tx2"/>
                </a:solidFill>
                <a:latin typeface="Arial"/>
                <a:cs typeface="Arial"/>
              </a:rPr>
              <a:t>אחת ההשפעות המזיקות הצפויות של אפקט החממה היא מִדבּור (הפיכת אזורים מכוסים בצמחייה למדבר). </a:t>
            </a:r>
          </a:p>
          <a:p>
            <a:pPr fontAlgn="auto">
              <a:spcBef>
                <a:spcPts val="0"/>
              </a:spcBef>
              <a:spcAft>
                <a:spcPts val="0"/>
              </a:spcAft>
              <a:defRPr/>
            </a:pPr>
            <a:r>
              <a:rPr lang="he-IL" dirty="0">
                <a:solidFill>
                  <a:schemeClr val="tx2"/>
                </a:solidFill>
                <a:latin typeface="Arial"/>
                <a:cs typeface="Arial"/>
              </a:rPr>
              <a:t>הסבירו מה הקשר בין אפקט החממה לתהליך המדבור.</a:t>
            </a:r>
          </a:p>
        </p:txBody>
      </p:sp>
      <p:sp>
        <p:nvSpPr>
          <p:cNvPr id="6"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7"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17</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grpSp>
        <p:nvGrpSpPr>
          <p:cNvPr id="4" name="קבוצה 3"/>
          <p:cNvGrpSpPr/>
          <p:nvPr/>
        </p:nvGrpSpPr>
        <p:grpSpPr>
          <a:xfrm>
            <a:off x="498122" y="3578912"/>
            <a:ext cx="8384115" cy="3018440"/>
            <a:chOff x="498122" y="3298408"/>
            <a:chExt cx="8384115" cy="3018440"/>
          </a:xfrm>
        </p:grpSpPr>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39" y="3298408"/>
              <a:ext cx="3950197" cy="2733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6759541" y="6039849"/>
              <a:ext cx="2122696" cy="276999"/>
            </a:xfrm>
            <a:prstGeom prst="rect">
              <a:avLst/>
            </a:prstGeom>
          </p:spPr>
          <p:txBody>
            <a:bodyPr wrap="none">
              <a:spAutoFit/>
            </a:bodyPr>
            <a:lstStyle/>
            <a:p>
              <a:r>
                <a:rPr lang="he-IL" sz="1200" dirty="0"/>
                <a:t>ניסים </a:t>
              </a:r>
              <a:r>
                <a:rPr lang="he-IL" sz="1200" dirty="0" err="1"/>
                <a:t>טבקה</a:t>
              </a:r>
              <a:r>
                <a:rPr lang="he-IL" sz="1200" dirty="0"/>
                <a:t>. מתוך אתר </a:t>
              </a:r>
              <a:r>
                <a:rPr lang="he-IL" sz="1200" dirty="0" err="1"/>
                <a:t>פיקיוויקי</a:t>
              </a:r>
              <a:endParaRPr lang="he-IL" sz="1200" dirty="0"/>
            </a:p>
          </p:txBody>
        </p:sp>
        <p:pic>
          <p:nvPicPr>
            <p:cNvPr id="512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122" y="3298409"/>
              <a:ext cx="4312158" cy="2741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2"/>
            <p:cNvSpPr/>
            <p:nvPr/>
          </p:nvSpPr>
          <p:spPr>
            <a:xfrm>
              <a:off x="2267144" y="6038262"/>
              <a:ext cx="2492990" cy="276999"/>
            </a:xfrm>
            <a:prstGeom prst="rect">
              <a:avLst/>
            </a:prstGeom>
          </p:spPr>
          <p:txBody>
            <a:bodyPr wrap="none">
              <a:spAutoFit/>
            </a:bodyPr>
            <a:lstStyle/>
            <a:p>
              <a:r>
                <a:rPr lang="he-IL" sz="1200" dirty="0"/>
                <a:t>מרכז להבה נצרת. מתוך אתר </a:t>
              </a:r>
              <a:r>
                <a:rPr lang="he-IL" sz="1200" dirty="0" err="1"/>
                <a:t>פיקיוויקי</a:t>
              </a:r>
              <a:endParaRPr lang="he-IL" sz="1200" dirty="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008674C-C5B5-4A5F-ACED-4FAD5A72BD21}" type="slidenum">
              <a:rPr lang="he-IL" smtClean="0"/>
              <a:pPr fontAlgn="base">
                <a:spcBef>
                  <a:spcPct val="0"/>
                </a:spcBef>
                <a:spcAft>
                  <a:spcPct val="0"/>
                </a:spcAft>
                <a:defRPr/>
              </a:pPr>
              <a:t>18</a:t>
            </a:fld>
            <a:endParaRPr lang="he-IL" dirty="0"/>
          </a:p>
        </p:txBody>
      </p:sp>
      <p:sp>
        <p:nvSpPr>
          <p:cNvPr id="48132" name="כותרת 5"/>
          <p:cNvSpPr>
            <a:spLocks noGrp="1"/>
          </p:cNvSpPr>
          <p:nvPr>
            <p:ph type="ctrTitle"/>
          </p:nvPr>
        </p:nvSpPr>
        <p:spPr bwMode="auto">
          <a:xfrm>
            <a:off x="871538"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a:solidFill>
                  <a:srgbClr val="FF6600"/>
                </a:solidFill>
              </a:rPr>
              <a:t>תשובה</a:t>
            </a:r>
            <a:endParaRPr lang="he-IL" altLang="he-IL" sz="1800"/>
          </a:p>
        </p:txBody>
      </p:sp>
      <p:sp>
        <p:nvSpPr>
          <p:cNvPr id="10" name="Rectangle 14"/>
          <p:cNvSpPr/>
          <p:nvPr/>
        </p:nvSpPr>
        <p:spPr>
          <a:xfrm>
            <a:off x="611188" y="2813050"/>
            <a:ext cx="8001000" cy="14081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התחממות כדור הארץ גורמת </a:t>
            </a:r>
            <a:r>
              <a:rPr lang="he-IL" dirty="0">
                <a:solidFill>
                  <a:schemeClr val="tx1"/>
                </a:solidFill>
              </a:rPr>
              <a:t>להגברת האידוי מן הקרקע ולהגברת הדיות מן הצמחים – תהליכים המֵרֵעים את מצב משק המים בעבור הצמחים, ומאפשרים התפתחות של צמחייה מדברית מעטה בלבד, המותאמת לתנאי </a:t>
            </a:r>
            <a:r>
              <a:rPr lang="he-IL" dirty="0">
                <a:solidFill>
                  <a:prstClr val="black"/>
                </a:solidFill>
              </a:rPr>
              <a:t>יובש.</a:t>
            </a:r>
          </a:p>
        </p:txBody>
      </p:sp>
      <p:sp>
        <p:nvSpPr>
          <p:cNvPr id="7" name="TextBox 6"/>
          <p:cNvSpPr txBox="1"/>
          <p:nvPr/>
        </p:nvSpPr>
        <p:spPr>
          <a:xfrm>
            <a:off x="428625" y="572666"/>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latin typeface="Arial"/>
                <a:cs typeface="Arial"/>
              </a:rPr>
              <a:t>שאלה 4:</a:t>
            </a:r>
          </a:p>
          <a:p>
            <a:pPr fontAlgn="auto">
              <a:spcBef>
                <a:spcPts val="0"/>
              </a:spcBef>
              <a:spcAft>
                <a:spcPts val="0"/>
              </a:spcAft>
              <a:defRPr/>
            </a:pPr>
            <a:r>
              <a:rPr lang="he-IL" dirty="0">
                <a:solidFill>
                  <a:schemeClr val="tx2"/>
                </a:solidFill>
                <a:latin typeface="Arial"/>
                <a:cs typeface="Arial"/>
              </a:rPr>
              <a:t>אחת ההשפעות המזיקות הצפויות של אפקט החממה היא מִדבּור (הפיכת אזורים מכוסים בצמחייה למדבר). </a:t>
            </a:r>
          </a:p>
          <a:p>
            <a:pPr fontAlgn="auto">
              <a:spcBef>
                <a:spcPts val="0"/>
              </a:spcBef>
              <a:spcAft>
                <a:spcPts val="0"/>
              </a:spcAft>
              <a:defRPr/>
            </a:pPr>
            <a:r>
              <a:rPr lang="he-IL" dirty="0">
                <a:solidFill>
                  <a:schemeClr val="tx2"/>
                </a:solidFill>
                <a:latin typeface="Arial"/>
                <a:cs typeface="Arial"/>
              </a:rPr>
              <a:t>הסבירו מה הקשר בין אפקט החממה לתהליך המדבור.</a:t>
            </a: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18</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E03F926-3DE0-4084-BB42-9556C0F7810C}" type="slidenum">
              <a:rPr lang="he-IL" sz="1800" smtClean="0"/>
              <a:pPr fontAlgn="base">
                <a:spcBef>
                  <a:spcPct val="0"/>
                </a:spcBef>
                <a:spcAft>
                  <a:spcPct val="0"/>
                </a:spcAft>
                <a:defRPr/>
              </a:pPr>
              <a:t>19</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דלדול שכבת האוזון באטמוספרה (ה"חור" באוזון)</a:t>
            </a:r>
            <a:endParaRPr lang="he-IL" sz="1800" dirty="0"/>
          </a:p>
        </p:txBody>
      </p:sp>
      <p:sp>
        <p:nvSpPr>
          <p:cNvPr id="7" name="TextBox 6"/>
          <p:cNvSpPr txBox="1"/>
          <p:nvPr/>
        </p:nvSpPr>
        <p:spPr>
          <a:xfrm>
            <a:off x="285750" y="490538"/>
            <a:ext cx="8429625" cy="5938837"/>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t>שכבת האוזון היא שכבה בגובה האטמוספרה המורכבת מהגז אוזון. הגז אוזון מורכב ממולקולות תלת-חמצניות (</a:t>
            </a:r>
            <a:r>
              <a:rPr lang="en-US" dirty="0"/>
              <a:t>O</a:t>
            </a:r>
            <a:r>
              <a:rPr lang="en-US" baseline="-25000" dirty="0"/>
              <a:t>3</a:t>
            </a:r>
            <a:r>
              <a:rPr lang="he-IL" dirty="0"/>
              <a:t>). לשכבת האוזון יש חשיבות קריטית לקיום חיים על פני כדור הארץ! </a:t>
            </a:r>
          </a:p>
          <a:p>
            <a:pPr>
              <a:defRPr/>
            </a:pPr>
            <a:r>
              <a:rPr lang="he-IL" dirty="0"/>
              <a:t>היא בולעת מקצת הקרינה האולטרה-סגולית המזיקה המגיעה מן השמש ומונעת ממנה להגיע לפני כדור הארץ. הקרינה האולטרה-סגולית המגיעה מן השמש היא בעלת אנרגיה גבוהה ביותר ולכן גורמת למוטציות ביצורים חיים (שינויים ב-</a:t>
            </a:r>
            <a:r>
              <a:rPr lang="en-US" dirty="0"/>
              <a:t>DNA</a:t>
            </a:r>
            <a:r>
              <a:rPr lang="he-IL" dirty="0"/>
              <a:t> הכוללים, בין היתר, שבירת כרומוזומים) העלולות להתבטא במחלות שונות, בעיקר סרטן העור.</a:t>
            </a:r>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r>
              <a:rPr lang="he-IL" dirty="0"/>
              <a:t>בשנת 1983 התגלה כי שכבת האוזון מעל לקוטב הדרומי הידלדלה עד מאוד, והקרינה המסוכנת חודרת דרכה. באזורים הקרובים לאנטרקטיקה עלתה השכיחות של מקרי הסרטן, הפגיעה בראייה ובמערכת החיסונית והנזקים לבעלי החיים והצמחים.</a:t>
            </a:r>
          </a:p>
          <a:p>
            <a:pPr>
              <a:defRPr/>
            </a:pPr>
            <a:r>
              <a:rPr lang="he-IL" dirty="0"/>
              <a:t>הגורמים להידלדלות שכבת האוזון הם חומרים שונים שהיו בשימוש תעשייתי [חומרי קירור במזגנים ומקררים (</a:t>
            </a:r>
            <a:r>
              <a:rPr lang="he-IL" noProof="1"/>
              <a:t>פריאונים</a:t>
            </a:r>
            <a:r>
              <a:rPr lang="he-IL" dirty="0"/>
              <a:t>), חומרי הדברה, חומרי כיבוי במטפים וחומרים אחרים]. חומרים אלו נפלטו בתור גזים</a:t>
            </a:r>
            <a:r>
              <a:rPr lang="he-IL" dirty="0">
                <a:solidFill>
                  <a:prstClr val="black"/>
                </a:solidFill>
              </a:rPr>
              <a:t>, הגיעו לשכבת האוזון וגרמו להתפרקות מולקולות האוזון ולדלדול שכבת האוזון.</a:t>
            </a:r>
          </a:p>
        </p:txBody>
      </p:sp>
      <p:pic>
        <p:nvPicPr>
          <p:cNvPr id="49158" name="Picture 8" descr="קובץ:160658main2 OZONE large 350.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6563" y="1990725"/>
            <a:ext cx="22225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מלבן 4"/>
          <p:cNvSpPr>
            <a:spLocks noChangeArrowheads="1"/>
          </p:cNvSpPr>
          <p:nvPr/>
        </p:nvSpPr>
        <p:spPr bwMode="auto">
          <a:xfrm>
            <a:off x="4071938" y="3357563"/>
            <a:ext cx="2732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t>הדמיה של החור בשכבת האוזון מעל אנטארטיקה, 2006</a:t>
            </a:r>
          </a:p>
        </p:txBody>
      </p:sp>
      <p:sp>
        <p:nvSpPr>
          <p:cNvPr id="49160" name="מלבן 1"/>
          <p:cNvSpPr>
            <a:spLocks noChangeArrowheads="1"/>
          </p:cNvSpPr>
          <p:nvPr/>
        </p:nvSpPr>
        <p:spPr bwMode="auto">
          <a:xfrm>
            <a:off x="1285875" y="3929063"/>
            <a:ext cx="6619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sz="1000">
                <a:hlinkClick r:id="rId4"/>
              </a:rPr>
              <a:t>© NASA</a:t>
            </a:r>
            <a:endParaRPr lang="he-IL" altLang="he-IL" sz="1000"/>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19</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 לאדם יש השפעה מרחיקת לכת על הסביבה הטבעית </a:t>
            </a:r>
            <a:endParaRPr lang="he-IL" sz="1800" dirty="0"/>
          </a:p>
        </p:txBody>
      </p:sp>
      <p:sp>
        <p:nvSpPr>
          <p:cNvPr id="30724" name="TextBox 7"/>
          <p:cNvSpPr txBox="1">
            <a:spLocks noChangeArrowheads="1"/>
          </p:cNvSpPr>
          <p:nvPr/>
        </p:nvSpPr>
        <p:spPr bwMode="auto">
          <a:xfrm>
            <a:off x="590550" y="590253"/>
            <a:ext cx="8215313" cy="1398587"/>
          </a:xfrm>
          <a:prstGeom prst="rect">
            <a:avLst/>
          </a:prstGeom>
          <a:noFill/>
          <a:ln w="22225">
            <a:noFill/>
            <a:miter lim="800000"/>
            <a:headEnd/>
            <a:tailEnd/>
          </a:ln>
          <a:effectLst>
            <a:outerShdw sx="100999" sy="100999" algn="ctr" rotWithShape="0">
              <a:srgbClr val="BFBFBF"/>
            </a:outerShdw>
          </a:effectLst>
        </p:spPr>
        <p:txBody>
          <a:bodyPr/>
          <a:lstStyle/>
          <a:p>
            <a:pPr>
              <a:defRPr/>
            </a:pPr>
            <a:r>
              <a:rPr lang="he-IL" dirty="0">
                <a:latin typeface="Arial" charset="0"/>
                <a:cs typeface="Arial" charset="0"/>
              </a:rPr>
              <a:t>כולנו זוכרים את האסון הנורא של השרֵפה הגדולה שאירעה בדצמבר 2010 בכרמל, </a:t>
            </a:r>
          </a:p>
          <a:p>
            <a:pPr>
              <a:defRPr/>
            </a:pPr>
            <a:r>
              <a:rPr lang="he-IL" dirty="0">
                <a:latin typeface="Arial" charset="0"/>
                <a:cs typeface="Arial" charset="0"/>
              </a:rPr>
              <a:t>המדגים את השפעתו הרת-האסון של האדם על </a:t>
            </a:r>
            <a:r>
              <a:rPr lang="he-IL" dirty="0">
                <a:solidFill>
                  <a:srgbClr val="000000"/>
                </a:solidFill>
                <a:latin typeface="Arial" charset="0"/>
                <a:cs typeface="Arial" charset="0"/>
              </a:rPr>
              <a:t>המערכת האקולוגית. </a:t>
            </a:r>
          </a:p>
          <a:p>
            <a:pPr>
              <a:defRPr/>
            </a:pPr>
            <a:r>
              <a:rPr lang="he-IL" dirty="0">
                <a:solidFill>
                  <a:srgbClr val="000000"/>
                </a:solidFill>
                <a:latin typeface="Arial" charset="0"/>
                <a:cs typeface="Arial" charset="0"/>
              </a:rPr>
              <a:t>במצגת זו נעסוק במעורבות האדם בטבע.</a:t>
            </a:r>
          </a:p>
        </p:txBody>
      </p:sp>
      <p:grpSp>
        <p:nvGrpSpPr>
          <p:cNvPr id="32773" name="קבוצה 1"/>
          <p:cNvGrpSpPr>
            <a:grpSpLocks/>
          </p:cNvGrpSpPr>
          <p:nvPr/>
        </p:nvGrpSpPr>
        <p:grpSpPr bwMode="auto">
          <a:xfrm>
            <a:off x="1652588" y="1769839"/>
            <a:ext cx="6134100" cy="4035425"/>
            <a:chOff x="1452883" y="2204863"/>
            <a:chExt cx="6134100" cy="4035425"/>
          </a:xfrm>
        </p:grpSpPr>
        <p:pic>
          <p:nvPicPr>
            <p:cNvPr id="3277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2883" y="2204863"/>
              <a:ext cx="6134100"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מלבן 1"/>
            <p:cNvSpPr>
              <a:spLocks noChangeArrowheads="1"/>
            </p:cNvSpPr>
            <p:nvPr/>
          </p:nvSpPr>
          <p:spPr bwMode="auto">
            <a:xfrm>
              <a:off x="1452883" y="5932313"/>
              <a:ext cx="99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400">
                  <a:solidFill>
                    <a:schemeClr val="bg1"/>
                  </a:solidFill>
                </a:rPr>
                <a:t>סתו קמה ©</a:t>
              </a:r>
              <a:endParaRPr lang="en-US" altLang="he-IL" sz="1400">
                <a:solidFill>
                  <a:schemeClr val="bg1"/>
                </a:solidFill>
              </a:endParaRPr>
            </a:p>
          </p:txBody>
        </p:sp>
      </p:gr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3C875A8-4953-49F4-8268-83D41E734DBB}" type="slidenum">
              <a:rPr lang="he-IL" sz="1800" smtClean="0"/>
              <a:pPr fontAlgn="base">
                <a:spcBef>
                  <a:spcPct val="0"/>
                </a:spcBef>
                <a:spcAft>
                  <a:spcPct val="0"/>
                </a:spcAft>
                <a:defRPr/>
              </a:pPr>
              <a:t>20</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ה"חור" באוזון הולך ונסגר</a:t>
            </a:r>
            <a:endParaRPr lang="he-IL" sz="1800" dirty="0"/>
          </a:p>
        </p:txBody>
      </p:sp>
      <p:sp>
        <p:nvSpPr>
          <p:cNvPr id="7" name="TextBox 6"/>
          <p:cNvSpPr txBox="1"/>
          <p:nvPr/>
        </p:nvSpPr>
        <p:spPr>
          <a:xfrm>
            <a:off x="468313" y="623193"/>
            <a:ext cx="8156575" cy="2517775"/>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t>בשנת 1987, כדי להפסיק את הפגיעה באוזון, נחתמה אחת האמנות הגלובליות הראשונות לענייני סביבה. האמנה אסרה שימוש בחומרים שאחראים לפגיעה באוזון, בעיקר גזים מסוג פריאון שמשתמשים בהם בתרסיסים ובמקררים. </a:t>
            </a:r>
          </a:p>
          <a:p>
            <a:pPr>
              <a:defRPr/>
            </a:pPr>
            <a:r>
              <a:rPr lang="he-IL" dirty="0"/>
              <a:t>חוקרים ניתחו נתונים שנאספו בעשרים השנים האחרונות ומצאו שקצב היעלמות האוזון ירד במידה ניכרת, וששכבת האוזון נמצאת בתהליך שיקום.</a:t>
            </a:r>
          </a:p>
          <a:p>
            <a:pPr>
              <a:defRPr/>
            </a:pPr>
            <a:endParaRPr lang="he-IL" dirty="0"/>
          </a:p>
          <a:p>
            <a:pPr>
              <a:defRPr/>
            </a:pPr>
            <a:r>
              <a:rPr lang="he-IL" dirty="0">
                <a:solidFill>
                  <a:srgbClr val="FF6600"/>
                </a:solidFill>
              </a:rPr>
              <a:t>               זו ההוכחה לכך שרצון אמִתי ושיתוף פעולה בין-לאומי יכולים לפתור </a:t>
            </a:r>
          </a:p>
          <a:p>
            <a:pPr>
              <a:defRPr/>
            </a:pPr>
            <a:r>
              <a:rPr lang="he-IL" dirty="0">
                <a:solidFill>
                  <a:srgbClr val="FF6600"/>
                </a:solidFill>
              </a:rPr>
              <a:t>               בעיות אקולוגיות ולשמור על כדור הארץ למען הדורות הבאים!</a:t>
            </a:r>
          </a:p>
          <a:p>
            <a:pPr>
              <a:defRPr/>
            </a:pPr>
            <a:endParaRPr lang="he-IL" dirty="0">
              <a:solidFill>
                <a:prstClr val="black"/>
              </a:solidFill>
            </a:endParaRPr>
          </a:p>
          <a:p>
            <a:pPr algn="just">
              <a:defRPr/>
            </a:pPr>
            <a:endParaRPr lang="he-IL" dirty="0">
              <a:solidFill>
                <a:prstClr val="black"/>
              </a:solidFill>
            </a:endParaRPr>
          </a:p>
          <a:p>
            <a:pPr algn="just">
              <a:defRPr/>
            </a:pPr>
            <a:endParaRPr lang="he-IL" dirty="0">
              <a:solidFill>
                <a:prstClr val="black"/>
              </a:solidFill>
            </a:endParaRPr>
          </a:p>
          <a:p>
            <a:pPr algn="just">
              <a:defRPr/>
            </a:pPr>
            <a:endParaRPr lang="he-IL" dirty="0">
              <a:solidFill>
                <a:prstClr val="black"/>
              </a:solidFill>
            </a:endParaRPr>
          </a:p>
        </p:txBody>
      </p:sp>
      <p:sp>
        <p:nvSpPr>
          <p:cNvPr id="6"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20</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
        <p:nvSpPr>
          <p:cNvPr id="10" name="מלבן 9"/>
          <p:cNvSpPr/>
          <p:nvPr/>
        </p:nvSpPr>
        <p:spPr>
          <a:xfrm>
            <a:off x="2237523" y="6407750"/>
            <a:ext cx="6078893" cy="261610"/>
          </a:xfrm>
          <a:prstGeom prst="rect">
            <a:avLst/>
          </a:prstGeom>
        </p:spPr>
        <p:txBody>
          <a:bodyPr wrap="square">
            <a:spAutoFit/>
          </a:bodyPr>
          <a:lstStyle/>
          <a:p>
            <a:pPr algn="l"/>
            <a:r>
              <a:rPr lang="en-US" sz="1100" dirty="0">
                <a:latin typeface="Calibri"/>
                <a:ea typeface="Calibri"/>
                <a:cs typeface="Arial"/>
              </a:rPr>
              <a:t>Sunny studio-Igor </a:t>
            </a:r>
            <a:r>
              <a:rPr lang="en-US" sz="1100" dirty="0" err="1">
                <a:latin typeface="Calibri"/>
                <a:ea typeface="Calibri"/>
                <a:cs typeface="Arial"/>
              </a:rPr>
              <a:t>Yaruta</a:t>
            </a:r>
            <a:r>
              <a:rPr lang="en-US" sz="1100" dirty="0">
                <a:latin typeface="Calibri"/>
                <a:ea typeface="Calibri"/>
                <a:cs typeface="Arial"/>
              </a:rPr>
              <a:t>/ shutterstock.com/</a:t>
            </a:r>
            <a:r>
              <a:rPr lang="en-US" sz="1100" dirty="0" err="1">
                <a:latin typeface="Calibri"/>
                <a:ea typeface="Calibri"/>
                <a:cs typeface="Arial"/>
              </a:rPr>
              <a:t>asap</a:t>
            </a:r>
            <a:r>
              <a:rPr lang="en-US" sz="1100" dirty="0">
                <a:latin typeface="Calibri"/>
                <a:ea typeface="Calibri"/>
                <a:cs typeface="Arial"/>
              </a:rPr>
              <a:t> creative</a:t>
            </a:r>
            <a:endParaRPr lang="he-IL" sz="1100" dirty="0"/>
          </a:p>
        </p:txBody>
      </p:sp>
      <p:pic>
        <p:nvPicPr>
          <p:cNvPr id="11"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564" y="3068780"/>
            <a:ext cx="5118712" cy="3410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5E7F626-CE5B-4AF6-89FA-BC139BE7D17A}" type="slidenum">
              <a:rPr lang="he-IL" smtClean="0"/>
              <a:pPr fontAlgn="base">
                <a:spcBef>
                  <a:spcPct val="0"/>
                </a:spcBef>
                <a:spcAft>
                  <a:spcPct val="0"/>
                </a:spcAft>
                <a:defRPr/>
              </a:pPr>
              <a:t>21</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שאלה 5</a:t>
            </a:r>
            <a:endParaRPr lang="he-IL" sz="1800" dirty="0"/>
          </a:p>
        </p:txBody>
      </p:sp>
      <p:sp>
        <p:nvSpPr>
          <p:cNvPr id="7" name="TextBox 6"/>
          <p:cNvSpPr txBox="1"/>
          <p:nvPr/>
        </p:nvSpPr>
        <p:spPr>
          <a:xfrm>
            <a:off x="260350" y="500063"/>
            <a:ext cx="8469313" cy="25860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5:</a:t>
            </a:r>
          </a:p>
          <a:p>
            <a:pPr fontAlgn="auto">
              <a:spcBef>
                <a:spcPts val="0"/>
              </a:spcBef>
              <a:spcAft>
                <a:spcPts val="0"/>
              </a:spcAft>
              <a:defRPr/>
            </a:pPr>
            <a:r>
              <a:rPr lang="he-IL" kern="0" dirty="0">
                <a:solidFill>
                  <a:srgbClr val="1D4C72"/>
                </a:solidFill>
              </a:rPr>
              <a:t>מדענים החוקרים את התפתחות החיים על פני </a:t>
            </a:r>
            <a:r>
              <a:rPr lang="he-IL" kern="0" dirty="0">
                <a:solidFill>
                  <a:schemeClr val="tx2"/>
                </a:solidFill>
              </a:rPr>
              <a:t>כדור הארץ סבורים כי בהתחלה הייתה האטמוספרה חסרת חמצן. אפשר להניח שאת הופעת החמצן באטמוספרה הם מייחסים להתפתחות יצורים פוטוסינתטים.</a:t>
            </a:r>
          </a:p>
          <a:p>
            <a:pPr fontAlgn="auto">
              <a:spcBef>
                <a:spcPts val="0"/>
              </a:spcBef>
              <a:spcAft>
                <a:spcPts val="0"/>
              </a:spcAft>
              <a:defRPr/>
            </a:pPr>
            <a:endParaRPr lang="he-IL" kern="0" dirty="0">
              <a:solidFill>
                <a:schemeClr val="tx2"/>
              </a:solidFill>
            </a:endParaRPr>
          </a:p>
          <a:p>
            <a:pPr fontAlgn="auto">
              <a:spcBef>
                <a:spcPts val="0"/>
              </a:spcBef>
              <a:spcAft>
                <a:spcPts val="0"/>
              </a:spcAft>
              <a:defRPr/>
            </a:pPr>
            <a:r>
              <a:rPr lang="he-IL" b="1" kern="0" dirty="0">
                <a:solidFill>
                  <a:schemeClr val="tx2"/>
                </a:solidFill>
              </a:rPr>
              <a:t>א. </a:t>
            </a:r>
            <a:r>
              <a:rPr lang="he-IL" kern="0" dirty="0">
                <a:solidFill>
                  <a:schemeClr val="tx2"/>
                </a:solidFill>
              </a:rPr>
              <a:t>מהו הקשר בין תהליך הפוטוסינתזה להופעת חמצן באטמוספרה?</a:t>
            </a:r>
          </a:p>
          <a:p>
            <a:pPr fontAlgn="auto">
              <a:spcBef>
                <a:spcPts val="0"/>
              </a:spcBef>
              <a:spcAft>
                <a:spcPts val="0"/>
              </a:spcAft>
              <a:defRPr/>
            </a:pPr>
            <a:r>
              <a:rPr lang="he-IL" b="1" kern="0" dirty="0">
                <a:solidFill>
                  <a:schemeClr val="tx2"/>
                </a:solidFill>
              </a:rPr>
              <a:t>ב. </a:t>
            </a:r>
            <a:r>
              <a:rPr lang="he-IL" kern="0" dirty="0">
                <a:solidFill>
                  <a:schemeClr val="tx2"/>
                </a:solidFill>
              </a:rPr>
              <a:t>קיום חמצן באטמוספרה אפשר את היווצרות שכבת האוזון, מכיוון שהאוזון (</a:t>
            </a:r>
            <a:r>
              <a:rPr lang="en-US" kern="0" dirty="0">
                <a:solidFill>
                  <a:schemeClr val="tx2"/>
                </a:solidFill>
              </a:rPr>
              <a:t>(O</a:t>
            </a:r>
            <a:r>
              <a:rPr lang="en-US" kern="0" baseline="-25000" dirty="0">
                <a:solidFill>
                  <a:schemeClr val="tx2"/>
                </a:solidFill>
              </a:rPr>
              <a:t>3</a:t>
            </a:r>
            <a:r>
              <a:rPr lang="he-IL" kern="0" dirty="0">
                <a:solidFill>
                  <a:schemeClr val="tx2"/>
                </a:solidFill>
              </a:rPr>
              <a:t> נוצר מחמצן</a:t>
            </a:r>
            <a:r>
              <a:rPr lang="en-US" kern="0" dirty="0">
                <a:solidFill>
                  <a:schemeClr val="tx2"/>
                </a:solidFill>
              </a:rPr>
              <a:t>O</a:t>
            </a:r>
            <a:r>
              <a:rPr lang="en-US" kern="0" baseline="-25000" dirty="0">
                <a:solidFill>
                  <a:schemeClr val="tx2"/>
                </a:solidFill>
              </a:rPr>
              <a:t>2</a:t>
            </a:r>
            <a:r>
              <a:rPr lang="en-US" kern="0" dirty="0">
                <a:solidFill>
                  <a:schemeClr val="tx2"/>
                </a:solidFill>
              </a:rPr>
              <a:t>) </a:t>
            </a:r>
            <a:r>
              <a:rPr lang="he-IL" kern="0" dirty="0">
                <a:solidFill>
                  <a:schemeClr val="tx2"/>
                </a:solidFill>
              </a:rPr>
              <a:t>). היווצרות שכבת האוזון אפשרה התפתחות חיים ביבשה. נראה שלפני כן התקיימו החיים רק בעומק כלשהו במים. הסבירו </a:t>
            </a:r>
            <a:r>
              <a:rPr lang="he-IL" kern="0" dirty="0">
                <a:solidFill>
                  <a:srgbClr val="1D4C72"/>
                </a:solidFill>
              </a:rPr>
              <a:t>מדוע.</a:t>
            </a:r>
            <a:endParaRPr lang="he-IL" kern="0" dirty="0">
              <a:solidFill>
                <a:srgbClr val="1D4C72"/>
              </a:solidFill>
              <a:latin typeface="Arial"/>
              <a:cs typeface="Aria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21</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A0B7531-17E2-4EF7-87F0-612FA1653025}" type="slidenum">
              <a:rPr lang="he-IL" smtClean="0"/>
              <a:pPr fontAlgn="base">
                <a:spcBef>
                  <a:spcPct val="0"/>
                </a:spcBef>
                <a:spcAft>
                  <a:spcPct val="0"/>
                </a:spcAft>
                <a:defRPr/>
              </a:pPr>
              <a:t>22</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תשובה</a:t>
            </a:r>
            <a:endParaRPr lang="he-IL" sz="1800" dirty="0"/>
          </a:p>
        </p:txBody>
      </p:sp>
      <p:sp>
        <p:nvSpPr>
          <p:cNvPr id="9" name="Rectangle 12"/>
          <p:cNvSpPr/>
          <p:nvPr/>
        </p:nvSpPr>
        <p:spPr>
          <a:xfrm>
            <a:off x="428625" y="3500438"/>
            <a:ext cx="8215313" cy="2664866"/>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a:t>
            </a:r>
          </a:p>
          <a:p>
            <a:pPr fontAlgn="auto">
              <a:spcBef>
                <a:spcPts val="0"/>
              </a:spcBef>
              <a:spcAft>
                <a:spcPts val="0"/>
              </a:spcAft>
              <a:defRPr/>
            </a:pPr>
            <a:r>
              <a:rPr lang="he-IL" b="1" kern="0" dirty="0">
                <a:solidFill>
                  <a:sysClr val="windowText" lastClr="000000"/>
                </a:solidFill>
                <a:latin typeface="Arial"/>
                <a:cs typeface="Arial"/>
              </a:rPr>
              <a:t>א</a:t>
            </a:r>
            <a:r>
              <a:rPr lang="he-IL" b="1" kern="0" dirty="0">
                <a:latin typeface="Arial"/>
                <a:cs typeface="Arial"/>
              </a:rPr>
              <a:t>. </a:t>
            </a:r>
            <a:r>
              <a:rPr lang="he-IL" kern="0" dirty="0">
                <a:latin typeface="Arial"/>
                <a:cs typeface="Arial"/>
              </a:rPr>
              <a:t>בתהליך הפוטוסינתזה נוצר חמצן הנפלט מן הצמחים לאוויר.</a:t>
            </a:r>
          </a:p>
          <a:p>
            <a:pPr fontAlgn="auto">
              <a:spcBef>
                <a:spcPts val="0"/>
              </a:spcBef>
              <a:spcAft>
                <a:spcPts val="0"/>
              </a:spcAft>
              <a:defRPr/>
            </a:pPr>
            <a:endParaRPr lang="he-IL" kern="0" dirty="0">
              <a:latin typeface="Arial"/>
              <a:cs typeface="Arial"/>
            </a:endParaRPr>
          </a:p>
          <a:p>
            <a:pPr>
              <a:defRPr/>
            </a:pPr>
            <a:r>
              <a:rPr lang="he-IL" b="1" kern="0" dirty="0">
                <a:latin typeface="Arial"/>
                <a:cs typeface="Arial"/>
              </a:rPr>
              <a:t>ב. </a:t>
            </a:r>
            <a:r>
              <a:rPr lang="he-IL" kern="0" dirty="0">
                <a:latin typeface="Arial"/>
                <a:cs typeface="Arial"/>
              </a:rPr>
              <a:t>שכבת האוזון </a:t>
            </a:r>
            <a:r>
              <a:rPr lang="he-IL" dirty="0"/>
              <a:t>בולעת מקצת הקרינה האולטרה-סגולית המזיקה המגיעה מן השמש ומונעת ממנה להגיע לפני כדור הארץ. הקרינה האולטרה-סגולית של השמש היא בעלת אנרגיה גבוהה ביותר ולכן גורמת נזקים ליצורים חיים. לכן, לפני היווצרות שכבת האוזון התקיימו חיים רק בעומק הים, שלשם רוב קרינת השמש אינה מגיעה. לאחר היווצרות שכבת האוזון, התאפשרו חיים גם על פני היבשה.</a:t>
            </a:r>
            <a:endParaRPr lang="he-IL" sz="1200" kern="0" dirty="0">
              <a:latin typeface="Arial"/>
              <a:cs typeface="Arial"/>
            </a:endParaRPr>
          </a:p>
          <a:p>
            <a:pPr fontAlgn="auto">
              <a:spcBef>
                <a:spcPts val="0"/>
              </a:spcBef>
              <a:spcAft>
                <a:spcPts val="0"/>
              </a:spcAft>
              <a:defRPr/>
            </a:pPr>
            <a:endParaRPr lang="he-IL" b="1" kern="0" dirty="0">
              <a:latin typeface="Arial"/>
              <a:cs typeface="Arial"/>
            </a:endParaRPr>
          </a:p>
        </p:txBody>
      </p:sp>
      <p:sp>
        <p:nvSpPr>
          <p:cNvPr id="8" name="TextBox 7"/>
          <p:cNvSpPr txBox="1"/>
          <p:nvPr/>
        </p:nvSpPr>
        <p:spPr>
          <a:xfrm>
            <a:off x="260350" y="500063"/>
            <a:ext cx="8469313" cy="25860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5:</a:t>
            </a:r>
          </a:p>
          <a:p>
            <a:pPr fontAlgn="auto">
              <a:spcBef>
                <a:spcPts val="0"/>
              </a:spcBef>
              <a:spcAft>
                <a:spcPts val="0"/>
              </a:spcAft>
              <a:defRPr/>
            </a:pPr>
            <a:r>
              <a:rPr lang="he-IL" kern="0" dirty="0">
                <a:solidFill>
                  <a:srgbClr val="1D4C72"/>
                </a:solidFill>
              </a:rPr>
              <a:t>מדענים החוקרים את התפתחות החיים על פני </a:t>
            </a:r>
            <a:r>
              <a:rPr lang="he-IL" kern="0" dirty="0">
                <a:solidFill>
                  <a:schemeClr val="tx2"/>
                </a:solidFill>
              </a:rPr>
              <a:t>כדור הארץ סבורים כי בהתחלה הייתה האטמוספרה חסרת חמצן. אפשר להניח שאת הופעת החמצן באטמוספרה הם מייחסים להתפתחות יצורים פוטוסינתטים.</a:t>
            </a:r>
          </a:p>
          <a:p>
            <a:pPr fontAlgn="auto">
              <a:spcBef>
                <a:spcPts val="0"/>
              </a:spcBef>
              <a:spcAft>
                <a:spcPts val="0"/>
              </a:spcAft>
              <a:defRPr/>
            </a:pPr>
            <a:endParaRPr lang="he-IL" kern="0" dirty="0">
              <a:solidFill>
                <a:schemeClr val="tx2"/>
              </a:solidFill>
            </a:endParaRPr>
          </a:p>
          <a:p>
            <a:pPr fontAlgn="auto">
              <a:spcBef>
                <a:spcPts val="0"/>
              </a:spcBef>
              <a:spcAft>
                <a:spcPts val="0"/>
              </a:spcAft>
              <a:defRPr/>
            </a:pPr>
            <a:r>
              <a:rPr lang="he-IL" b="1" kern="0" dirty="0">
                <a:solidFill>
                  <a:schemeClr val="tx2"/>
                </a:solidFill>
              </a:rPr>
              <a:t>א. </a:t>
            </a:r>
            <a:r>
              <a:rPr lang="he-IL" kern="0" dirty="0">
                <a:solidFill>
                  <a:schemeClr val="tx2"/>
                </a:solidFill>
              </a:rPr>
              <a:t>מהו הקשר בין תהליך הפוטוסינתזה להופעת חמצן באטמוספרה?</a:t>
            </a:r>
          </a:p>
          <a:p>
            <a:pPr fontAlgn="auto">
              <a:spcBef>
                <a:spcPts val="0"/>
              </a:spcBef>
              <a:spcAft>
                <a:spcPts val="0"/>
              </a:spcAft>
              <a:defRPr/>
            </a:pPr>
            <a:r>
              <a:rPr lang="he-IL" b="1" kern="0" dirty="0">
                <a:solidFill>
                  <a:schemeClr val="tx2"/>
                </a:solidFill>
              </a:rPr>
              <a:t>ב. </a:t>
            </a:r>
            <a:r>
              <a:rPr lang="he-IL" kern="0" dirty="0">
                <a:solidFill>
                  <a:schemeClr val="tx2"/>
                </a:solidFill>
              </a:rPr>
              <a:t>קיום חמצן באטמוספרה אפשר את היווצרות שכבת האוזון, מכיוון שהאוזון (</a:t>
            </a:r>
            <a:r>
              <a:rPr lang="en-US" kern="0" dirty="0">
                <a:solidFill>
                  <a:schemeClr val="tx2"/>
                </a:solidFill>
              </a:rPr>
              <a:t>(O</a:t>
            </a:r>
            <a:r>
              <a:rPr lang="en-US" kern="0" baseline="-25000" dirty="0">
                <a:solidFill>
                  <a:schemeClr val="tx2"/>
                </a:solidFill>
              </a:rPr>
              <a:t>3</a:t>
            </a:r>
            <a:r>
              <a:rPr lang="he-IL" kern="0" dirty="0">
                <a:solidFill>
                  <a:schemeClr val="tx2"/>
                </a:solidFill>
              </a:rPr>
              <a:t> נוצר מחמצן</a:t>
            </a:r>
            <a:r>
              <a:rPr lang="en-US" kern="0" dirty="0">
                <a:solidFill>
                  <a:schemeClr val="tx2"/>
                </a:solidFill>
              </a:rPr>
              <a:t>O</a:t>
            </a:r>
            <a:r>
              <a:rPr lang="en-US" kern="0" baseline="-25000" dirty="0">
                <a:solidFill>
                  <a:schemeClr val="tx2"/>
                </a:solidFill>
              </a:rPr>
              <a:t>2</a:t>
            </a:r>
            <a:r>
              <a:rPr lang="en-US" kern="0" dirty="0">
                <a:solidFill>
                  <a:schemeClr val="tx2"/>
                </a:solidFill>
              </a:rPr>
              <a:t>) </a:t>
            </a:r>
            <a:r>
              <a:rPr lang="he-IL" kern="0" dirty="0">
                <a:solidFill>
                  <a:schemeClr val="tx2"/>
                </a:solidFill>
              </a:rPr>
              <a:t>). היווצרות שכבת האוזון אפשרה התפתחות חיים ביבשה. נראה שלפני כן התקיימו החיים רק בעומק כלשהו במים. הסבירו </a:t>
            </a:r>
            <a:r>
              <a:rPr lang="he-IL" kern="0" dirty="0">
                <a:solidFill>
                  <a:srgbClr val="1D4C72"/>
                </a:solidFill>
              </a:rPr>
              <a:t>מדוע.</a:t>
            </a:r>
            <a:endParaRPr lang="he-IL" kern="0" dirty="0">
              <a:solidFill>
                <a:srgbClr val="1D4C72"/>
              </a:solidFill>
              <a:latin typeface="Arial"/>
              <a:cs typeface="Arial"/>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22</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F93C395-49BC-4B0B-A933-D5BED2744FF4}" type="slidenum">
              <a:rPr lang="he-IL" smtClean="0"/>
              <a:pPr fontAlgn="base">
                <a:spcBef>
                  <a:spcPct val="0"/>
                </a:spcBef>
                <a:spcAft>
                  <a:spcPct val="0"/>
                </a:spcAft>
                <a:defRPr/>
              </a:pPr>
              <a:t>23</a:t>
            </a:fld>
            <a:endParaRPr lang="he-IL" dirty="0"/>
          </a:p>
        </p:txBody>
      </p:sp>
      <p:sp>
        <p:nvSpPr>
          <p:cNvPr id="53252"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a:solidFill>
                  <a:srgbClr val="FF6600"/>
                </a:solidFill>
              </a:rPr>
              <a:t>אפקט החממה        ה"חור" באוזון</a:t>
            </a:r>
            <a:endParaRPr lang="he-IL" altLang="he-IL" sz="1800"/>
          </a:p>
        </p:txBody>
      </p:sp>
      <p:sp>
        <p:nvSpPr>
          <p:cNvPr id="51205" name="TextBox 6"/>
          <p:cNvSpPr txBox="1">
            <a:spLocks noChangeArrowheads="1"/>
          </p:cNvSpPr>
          <p:nvPr/>
        </p:nvSpPr>
        <p:spPr bwMode="auto">
          <a:xfrm>
            <a:off x="2154238" y="2840038"/>
            <a:ext cx="4578350" cy="1200150"/>
          </a:xfrm>
          <a:prstGeom prst="rect">
            <a:avLst/>
          </a:prstGeom>
          <a:noFill/>
          <a:ln w="9525">
            <a:noFill/>
            <a:miter lim="800000"/>
            <a:headEnd/>
            <a:tailEnd/>
          </a:ln>
          <a:effectLst>
            <a:outerShdw sx="102000" sy="102000" algn="tl" rotWithShape="0">
              <a:srgbClr val="A6A6A6">
                <a:alpha val="0"/>
              </a:srgbClr>
            </a:outerShdw>
          </a:effectLst>
        </p:spPr>
        <p:txBody>
          <a:bodyPr>
            <a:spAutoFit/>
          </a:bodyPr>
          <a:lstStyle/>
          <a:p>
            <a:pPr>
              <a:defRPr/>
            </a:pPr>
            <a:r>
              <a:rPr lang="he-IL">
                <a:latin typeface="Calibri" pitchFamily="34" charset="0"/>
                <a:cs typeface="Arial" charset="0"/>
              </a:rPr>
              <a:t>תלמידים נוטים להתבלבל בין שני הנושאים האלה </a:t>
            </a:r>
          </a:p>
          <a:p>
            <a:pPr>
              <a:defRPr/>
            </a:pPr>
            <a:r>
              <a:rPr lang="he-IL">
                <a:latin typeface="Calibri" pitchFamily="34" charset="0"/>
                <a:cs typeface="Arial" charset="0"/>
              </a:rPr>
              <a:t>אף על פי שהם שונים לחלוטין. חִזרו על השקפים</a:t>
            </a:r>
          </a:p>
          <a:p>
            <a:pPr>
              <a:defRPr/>
            </a:pPr>
            <a:r>
              <a:rPr lang="he-IL">
                <a:latin typeface="Calibri" pitchFamily="34" charset="0"/>
                <a:cs typeface="Arial" charset="0"/>
              </a:rPr>
              <a:t> הקודמים וּודאו שאתם מבינים את ההבדל בין אפקט החממה ל"חור" באוזון.</a:t>
            </a:r>
          </a:p>
        </p:txBody>
      </p:sp>
      <p:sp>
        <p:nvSpPr>
          <p:cNvPr id="53254" name="כותרת 5"/>
          <p:cNvSpPr txBox="1">
            <a:spLocks/>
          </p:cNvSpPr>
          <p:nvPr/>
        </p:nvSpPr>
        <p:spPr bwMode="auto">
          <a:xfrm>
            <a:off x="3779838" y="2133600"/>
            <a:ext cx="2736378"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he-IL" altLang="he-IL" b="1" dirty="0">
                <a:solidFill>
                  <a:srgbClr val="FF6600"/>
                </a:solidFill>
              </a:rPr>
              <a:t>שימו לב            !!!!</a:t>
            </a:r>
            <a:endParaRPr lang="he-IL" altLang="he-IL" dirty="0">
              <a:solidFill>
                <a:srgbClr val="000000"/>
              </a:solidFill>
            </a:endParaRPr>
          </a:p>
        </p:txBody>
      </p:sp>
      <p:sp>
        <p:nvSpPr>
          <p:cNvPr id="2" name="לא שווה 1"/>
          <p:cNvSpPr/>
          <p:nvPr/>
        </p:nvSpPr>
        <p:spPr>
          <a:xfrm>
            <a:off x="6732588" y="149225"/>
            <a:ext cx="334962" cy="269875"/>
          </a:xfrm>
          <a:prstGeom prst="mathNotEqual">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chemeClr val="tx1"/>
              </a:solidFill>
            </a:endParaRPr>
          </a:p>
        </p:txBody>
      </p:sp>
      <p:sp>
        <p:nvSpPr>
          <p:cNvPr id="5" name="ענן 4"/>
          <p:cNvSpPr/>
          <p:nvPr/>
        </p:nvSpPr>
        <p:spPr>
          <a:xfrm>
            <a:off x="1181100" y="1268413"/>
            <a:ext cx="7273925" cy="4321175"/>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23</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
        <p:nvSpPr>
          <p:cNvPr id="3" name="לב 2"/>
          <p:cNvSpPr/>
          <p:nvPr/>
        </p:nvSpPr>
        <p:spPr>
          <a:xfrm>
            <a:off x="5004048" y="2214885"/>
            <a:ext cx="576064" cy="360040"/>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6388" y="646113"/>
            <a:ext cx="8429625" cy="601821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r>
              <a:rPr lang="he-IL" dirty="0">
                <a:solidFill>
                  <a:prstClr val="black"/>
                </a:solidFill>
              </a:rPr>
              <a:t> לאדם יש השפעה מרחיקת לכת על הסביבה הטבעית, הנובעת מהגידול המתמשך של </a:t>
            </a:r>
          </a:p>
          <a:p>
            <a:pPr>
              <a:lnSpc>
                <a:spcPct val="150000"/>
              </a:lnSpc>
              <a:defRPr/>
            </a:pPr>
            <a:r>
              <a:rPr lang="he-IL" dirty="0">
                <a:solidFill>
                  <a:prstClr val="black"/>
                </a:solidFill>
              </a:rPr>
              <a:t>   אוכלוסיית בני האדם, מהטכנולוגיה שפיתח האדם ומהעלייה ברמת החיים, שכדי לספק אותה, </a:t>
            </a:r>
          </a:p>
          <a:p>
            <a:pPr>
              <a:lnSpc>
                <a:spcPct val="150000"/>
              </a:lnSpc>
              <a:defRPr/>
            </a:pPr>
            <a:r>
              <a:rPr lang="he-IL" dirty="0">
                <a:solidFill>
                  <a:prstClr val="black"/>
                </a:solidFill>
              </a:rPr>
              <a:t>   בני האדם מכלים את המשאבים המוגבלים של כדור הארץ. </a:t>
            </a:r>
          </a:p>
          <a:p>
            <a:pPr>
              <a:lnSpc>
                <a:spcPct val="150000"/>
              </a:lnSpc>
              <a:buFontTx/>
              <a:buBlip>
                <a:blip r:embed="rId2"/>
              </a:buBlip>
              <a:defRPr/>
            </a:pPr>
            <a:r>
              <a:rPr lang="he-IL" dirty="0">
                <a:solidFill>
                  <a:prstClr val="black"/>
                </a:solidFill>
              </a:rPr>
              <a:t> חלק נכבד מן ההשפעות האלה מתבטא בפגיעה חמורה במגוון הביולוגי* (מגוון המינים, </a:t>
            </a:r>
          </a:p>
          <a:p>
            <a:pPr>
              <a:lnSpc>
                <a:spcPct val="150000"/>
              </a:lnSpc>
              <a:defRPr/>
            </a:pPr>
            <a:r>
              <a:rPr lang="he-IL" dirty="0">
                <a:solidFill>
                  <a:prstClr val="black"/>
                </a:solidFill>
              </a:rPr>
              <a:t>  המגוון הגנטי ומגוון המערכות האקולוגיות). </a:t>
            </a:r>
            <a:r>
              <a:rPr lang="he-IL" sz="1400" b="1" dirty="0">
                <a:solidFill>
                  <a:prstClr val="black"/>
                </a:solidFill>
              </a:rPr>
              <a:t>*ראו מצגת מיוחדת המוקדשת לנושא זה.</a:t>
            </a: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r>
              <a:rPr lang="he-IL" dirty="0">
                <a:solidFill>
                  <a:prstClr val="black"/>
                </a:solidFill>
              </a:rPr>
              <a:t> אפקט החממה והידלדלות האוזון הן דוגמאות בולטות להשפעת האדם על המערכת   </a:t>
            </a:r>
          </a:p>
          <a:p>
            <a:pPr>
              <a:lnSpc>
                <a:spcPct val="150000"/>
              </a:lnSpc>
              <a:defRPr/>
            </a:pPr>
            <a:r>
              <a:rPr lang="he-IL" dirty="0">
                <a:solidFill>
                  <a:prstClr val="black"/>
                </a:solidFill>
              </a:rPr>
              <a:t>  האקולוגית. </a:t>
            </a:r>
          </a:p>
          <a:p>
            <a:pPr>
              <a:lnSpc>
                <a:spcPct val="150000"/>
              </a:lnSpc>
              <a:defRPr/>
            </a:pPr>
            <a:endParaRPr lang="he-IL" dirty="0">
              <a:solidFill>
                <a:prstClr val="black"/>
              </a:solidFill>
            </a:endParaRPr>
          </a:p>
          <a:p>
            <a:pPr>
              <a:lnSpc>
                <a:spcPct val="150000"/>
              </a:lnSpc>
              <a:defRPr/>
            </a:pPr>
            <a:r>
              <a:rPr lang="he-IL" u="sng" dirty="0">
                <a:solidFill>
                  <a:prstClr val="black"/>
                </a:solidFill>
              </a:rPr>
              <a:t>אפקט החממה </a:t>
            </a:r>
          </a:p>
          <a:p>
            <a:pPr>
              <a:lnSpc>
                <a:spcPct val="150000"/>
              </a:lnSpc>
              <a:buFontTx/>
              <a:buBlip>
                <a:blip r:embed="rId2"/>
              </a:buBlip>
              <a:defRPr/>
            </a:pPr>
            <a:r>
              <a:rPr lang="he-IL" dirty="0">
                <a:solidFill>
                  <a:prstClr val="black"/>
                </a:solidFill>
              </a:rPr>
              <a:t> בהשפעת פעולות האדם עולה ריכוז הפחמן דו-חמצני. פחמן דו חמצני הוא גז חממה ולכן </a:t>
            </a:r>
          </a:p>
          <a:p>
            <a:pPr>
              <a:lnSpc>
                <a:spcPct val="150000"/>
              </a:lnSpc>
              <a:defRPr/>
            </a:pPr>
            <a:r>
              <a:rPr lang="he-IL" dirty="0">
                <a:solidFill>
                  <a:prstClr val="black"/>
                </a:solidFill>
              </a:rPr>
              <a:t>  עלייה בריכוזו באוויר גורמת לעלייה בטמפרטורת כדור הארץ.</a:t>
            </a:r>
          </a:p>
          <a:p>
            <a:pPr>
              <a:lnSpc>
                <a:spcPct val="150000"/>
              </a:lnSpc>
              <a:buFontTx/>
              <a:buBlip>
                <a:blip r:embed="rId2"/>
              </a:buBlip>
              <a:defRPr/>
            </a:pPr>
            <a:r>
              <a:rPr lang="he-IL" dirty="0">
                <a:solidFill>
                  <a:prstClr val="black"/>
                </a:solidFill>
              </a:rPr>
              <a:t> לעלייה בטמפרטורת כדור הארץ יש השפעות מרחיקות לכת: המסת קרחונים, </a:t>
            </a:r>
            <a:r>
              <a:rPr lang="he-IL" dirty="0">
                <a:solidFill>
                  <a:srgbClr val="1F497D"/>
                </a:solidFill>
              </a:rPr>
              <a:t>מִדבּור</a:t>
            </a:r>
            <a:r>
              <a:rPr lang="he-IL" dirty="0">
                <a:solidFill>
                  <a:prstClr val="black"/>
                </a:solidFill>
              </a:rPr>
              <a:t>, שינויים  </a:t>
            </a:r>
          </a:p>
          <a:p>
            <a:pPr>
              <a:lnSpc>
                <a:spcPct val="150000"/>
              </a:lnSpc>
              <a:defRPr/>
            </a:pPr>
            <a:r>
              <a:rPr lang="he-IL" dirty="0">
                <a:solidFill>
                  <a:prstClr val="black"/>
                </a:solidFill>
              </a:rPr>
              <a:t>  קיצוניים במזג האוויר.</a:t>
            </a:r>
          </a:p>
          <a:p>
            <a:pPr lvl="0">
              <a:defRPr/>
            </a:pPr>
            <a:endParaRPr lang="he-IL" dirty="0">
              <a:solidFill>
                <a:prstClr val="black"/>
              </a:solidFill>
            </a:endParaRPr>
          </a:p>
          <a:p>
            <a:pPr>
              <a:lnSpc>
                <a:spcPct val="150000"/>
              </a:lnSpc>
              <a:buFontTx/>
              <a:buBlip>
                <a:blip r:embed="rId2"/>
              </a:buBlip>
              <a:defRPr/>
            </a:pPr>
            <a:endParaRPr lang="he-IL" dirty="0">
              <a:solidFill>
                <a:prstClr val="black"/>
              </a:solidFill>
            </a:endParaRP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a:solidFill>
                  <a:srgbClr val="FF6600"/>
                </a:solidFill>
                <a:ea typeface="+mn-ea"/>
              </a:rPr>
              <a:t>סיכום: מעורבות האדם בטבע</a:t>
            </a:r>
          </a:p>
        </p:txBody>
      </p:sp>
      <p:sp>
        <p:nvSpPr>
          <p:cNvPr id="9" name="Rectangle 13"/>
          <p:cNvSpPr/>
          <p:nvPr/>
        </p:nvSpPr>
        <p:spPr bwMode="auto">
          <a:xfrm>
            <a:off x="7443788" y="4462463"/>
            <a:ext cx="171450" cy="43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endParaRPr lang="he-IL" sz="1400" dirty="0">
              <a:solidFill>
                <a:prstClr val="black"/>
              </a:solidFill>
            </a:endParaRPr>
          </a:p>
        </p:txBody>
      </p:sp>
      <p:sp>
        <p:nvSpPr>
          <p:cNvPr id="7" name="Rectangle 3"/>
          <p:cNvSpPr/>
          <p:nvPr/>
        </p:nvSpPr>
        <p:spPr>
          <a:xfrm>
            <a:off x="317500" y="476250"/>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0422"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24</a:t>
            </a:fld>
            <a:endParaRPr lang="he-IL" altLang="he-IL" sz="1100" dirty="0">
              <a:solidFill>
                <a:srgbClr val="BFBFBF"/>
              </a:solidFill>
            </a:endParaRPr>
          </a:p>
        </p:txBody>
      </p:sp>
    </p:spTree>
    <p:extLst>
      <p:ext uri="{BB962C8B-B14F-4D97-AF65-F5344CB8AC3E}">
        <p14:creationId xmlns:p14="http://schemas.microsoft.com/office/powerpoint/2010/main" val="4010837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6388" y="646113"/>
            <a:ext cx="8429625" cy="364698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defRPr/>
            </a:pPr>
            <a:r>
              <a:rPr lang="he-IL" u="sng" dirty="0">
                <a:solidFill>
                  <a:prstClr val="black"/>
                </a:solidFill>
              </a:rPr>
              <a:t>הידלדלות האוזון</a:t>
            </a:r>
          </a:p>
          <a:p>
            <a:pPr>
              <a:lnSpc>
                <a:spcPct val="150000"/>
              </a:lnSpc>
              <a:buFontTx/>
              <a:buBlip>
                <a:blip r:embed="rId2"/>
              </a:buBlip>
              <a:defRPr/>
            </a:pPr>
            <a:r>
              <a:rPr lang="he-IL" dirty="0">
                <a:solidFill>
                  <a:prstClr val="black"/>
                </a:solidFill>
              </a:rPr>
              <a:t> בשנת 1983 התגלה כי שכבת האוזון מעל לקוטב הדרומי הידלדלה עד מאוד, והקרינה </a:t>
            </a:r>
          </a:p>
          <a:p>
            <a:pPr>
              <a:lnSpc>
                <a:spcPct val="150000"/>
              </a:lnSpc>
              <a:defRPr/>
            </a:pPr>
            <a:r>
              <a:rPr lang="he-IL" dirty="0">
                <a:solidFill>
                  <a:prstClr val="black"/>
                </a:solidFill>
              </a:rPr>
              <a:t>  האולטרה הסגולית המסוכנת שמקורה מהשמש חודרת דרכה. באזורים הקרובים לאנטרקטיקה </a:t>
            </a:r>
          </a:p>
          <a:p>
            <a:pPr>
              <a:lnSpc>
                <a:spcPct val="150000"/>
              </a:lnSpc>
              <a:defRPr/>
            </a:pPr>
            <a:r>
              <a:rPr lang="he-IL" dirty="0">
                <a:solidFill>
                  <a:prstClr val="black"/>
                </a:solidFill>
              </a:rPr>
              <a:t>  עלתה השכיחות של מקרי הסרטן, הפגיעה בראייה ובמערכת החיסונית והנזקים לבעלי החיים </a:t>
            </a:r>
          </a:p>
          <a:p>
            <a:pPr>
              <a:lnSpc>
                <a:spcPct val="150000"/>
              </a:lnSpc>
              <a:defRPr/>
            </a:pPr>
            <a:r>
              <a:rPr lang="he-IL" dirty="0">
                <a:solidFill>
                  <a:prstClr val="black"/>
                </a:solidFill>
              </a:rPr>
              <a:t>  והצמחים.</a:t>
            </a:r>
          </a:p>
          <a:p>
            <a:pPr>
              <a:lnSpc>
                <a:spcPct val="150000"/>
              </a:lnSpc>
              <a:buFontTx/>
              <a:buBlip>
                <a:blip r:embed="rId2"/>
              </a:buBlip>
              <a:defRPr/>
            </a:pPr>
            <a:r>
              <a:rPr lang="he-IL" dirty="0">
                <a:solidFill>
                  <a:prstClr val="black"/>
                </a:solidFill>
              </a:rPr>
              <a:t> הגורמים להידלדלות שכבת האוזון הם חומרים שונים שהיו בשימוש תעשייתי. </a:t>
            </a:r>
          </a:p>
          <a:p>
            <a:pPr>
              <a:lnSpc>
                <a:spcPct val="150000"/>
              </a:lnSpc>
              <a:defRPr/>
            </a:pPr>
            <a:r>
              <a:rPr lang="he-IL" dirty="0">
                <a:solidFill>
                  <a:prstClr val="black"/>
                </a:solidFill>
              </a:rPr>
              <a:t>  בשנת 1987 נחתמה אמנה בינלאומית שאסרה את השימוש בחומרים אלה, ומאז שכבת  </a:t>
            </a:r>
          </a:p>
          <a:p>
            <a:pPr>
              <a:lnSpc>
                <a:spcPct val="150000"/>
              </a:lnSpc>
              <a:defRPr/>
            </a:pPr>
            <a:r>
              <a:rPr lang="he-IL" dirty="0">
                <a:solidFill>
                  <a:prstClr val="black"/>
                </a:solidFill>
              </a:rPr>
              <a:t>  האוזון הולכת ומשתקמת.</a:t>
            </a:r>
          </a:p>
          <a:p>
            <a:pPr>
              <a:defRPr/>
            </a:pPr>
            <a:endParaRPr lang="he-IL" dirty="0">
              <a:solidFill>
                <a:prstClr val="black"/>
              </a:solidFill>
            </a:endParaRPr>
          </a:p>
          <a:p>
            <a:pPr>
              <a:lnSpc>
                <a:spcPct val="150000"/>
              </a:lnSpc>
              <a:buFontTx/>
              <a:buBlip>
                <a:blip r:embed="rId2"/>
              </a:buBlip>
              <a:defRPr/>
            </a:pPr>
            <a:endParaRPr lang="he-IL" dirty="0">
              <a:solidFill>
                <a:prstClr val="black"/>
              </a:solidFill>
            </a:endParaRP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a:solidFill>
                  <a:srgbClr val="FF6600"/>
                </a:solidFill>
                <a:ea typeface="+mn-ea"/>
              </a:rPr>
              <a:t>המשך סיכום</a:t>
            </a:r>
          </a:p>
        </p:txBody>
      </p:sp>
      <p:sp>
        <p:nvSpPr>
          <p:cNvPr id="9" name="Rectangle 13"/>
          <p:cNvSpPr/>
          <p:nvPr/>
        </p:nvSpPr>
        <p:spPr bwMode="auto">
          <a:xfrm>
            <a:off x="7443788" y="4462463"/>
            <a:ext cx="171450" cy="43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endParaRPr lang="he-IL" sz="1400" dirty="0">
              <a:solidFill>
                <a:prstClr val="black"/>
              </a:solidFill>
            </a:endParaRPr>
          </a:p>
        </p:txBody>
      </p:sp>
      <p:sp>
        <p:nvSpPr>
          <p:cNvPr id="7" name="Rectangle 3"/>
          <p:cNvSpPr/>
          <p:nvPr/>
        </p:nvSpPr>
        <p:spPr>
          <a:xfrm>
            <a:off x="317500" y="476250"/>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0422"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25</a:t>
            </a:fld>
            <a:endParaRPr lang="he-IL" altLang="he-IL" sz="1100" dirty="0">
              <a:solidFill>
                <a:srgbClr val="BFBFBF"/>
              </a:solidFill>
            </a:endParaRPr>
          </a:p>
        </p:txBody>
      </p:sp>
    </p:spTree>
    <p:extLst>
      <p:ext uri="{BB962C8B-B14F-4D97-AF65-F5344CB8AC3E}">
        <p14:creationId xmlns:p14="http://schemas.microsoft.com/office/powerpoint/2010/main" val="2735365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3443A1C-1D09-4899-B9D3-0C39BCA7FB34}" type="slidenum">
              <a:rPr lang="he-IL" smtClean="0"/>
              <a:pPr fontAlgn="base">
                <a:spcBef>
                  <a:spcPct val="0"/>
                </a:spcBef>
                <a:spcAft>
                  <a:spcPct val="0"/>
                </a:spcAft>
                <a:defRPr/>
              </a:pPr>
              <a:t>3</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 לאדם יש השפעה מרחיקת לכת על הסביבה הטבעית </a:t>
            </a:r>
            <a:endParaRPr lang="he-IL" sz="1800" dirty="0"/>
          </a:p>
        </p:txBody>
      </p:sp>
      <p:sp>
        <p:nvSpPr>
          <p:cNvPr id="8" name="TextBox 7"/>
          <p:cNvSpPr txBox="1"/>
          <p:nvPr/>
        </p:nvSpPr>
        <p:spPr>
          <a:xfrm>
            <a:off x="390525" y="546943"/>
            <a:ext cx="8215313" cy="619442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t>לאדם יש השפעה מרחיקת לכת על הסביבה הטבעית, הנובעת מהגידול המתמשך של אוכלוסיית בני האדם, מהטכנולוגיה שפיתח האדם ומהעלייה ברמת החיים, שכדי לספק אותה, בני האדם מכלים את המשאבים המוגבלים של כדור הארץ. </a:t>
            </a:r>
          </a:p>
          <a:p>
            <a:pPr fontAlgn="auto">
              <a:spcBef>
                <a:spcPts val="0"/>
              </a:spcBef>
              <a:spcAft>
                <a:spcPts val="0"/>
              </a:spcAft>
              <a:defRPr/>
            </a:pPr>
            <a:r>
              <a:rPr lang="he-IL" kern="0" dirty="0"/>
              <a:t>בימינו, כשבעה מיליארד בני אדם חיים על פני כדור הארץ. השטח הנחוץ לקיומם גדול מן השטח שאפשר לנצלו לחקלאות, למגורים ולתשתיות תחבורה ותעשייה. גם כמות המים הנחוצים לקיום בני האדם גדולה מכמות המים הזמינים הראויים לחקלאות ולשתייה.</a:t>
            </a:r>
          </a:p>
          <a:p>
            <a:pPr fontAlgn="auto">
              <a:spcBef>
                <a:spcPts val="0"/>
              </a:spcBef>
              <a:spcAft>
                <a:spcPts val="0"/>
              </a:spcAft>
              <a:defRPr/>
            </a:pPr>
            <a:r>
              <a:rPr lang="he-IL" kern="0" dirty="0">
                <a:solidFill>
                  <a:prstClr val="black"/>
                </a:solidFill>
              </a:rPr>
              <a:t> כלומר, </a:t>
            </a:r>
            <a:r>
              <a:rPr lang="he-IL" u="sng" kern="0" dirty="0">
                <a:solidFill>
                  <a:srgbClr val="FF6600"/>
                </a:solidFill>
              </a:rPr>
              <a:t>כושר הנשיאה</a:t>
            </a:r>
            <a:r>
              <a:rPr lang="he-IL" kern="0" dirty="0">
                <a:solidFill>
                  <a:srgbClr val="FF6600"/>
                </a:solidFill>
              </a:rPr>
              <a:t> של כדור הארץ אינו מספיק לקיומם של כל בני האדם </a:t>
            </a:r>
            <a:r>
              <a:rPr lang="he-IL" kern="0" dirty="0">
                <a:solidFill>
                  <a:schemeClr val="accent3"/>
                </a:solidFill>
              </a:rPr>
              <a:t>החיים</a:t>
            </a:r>
            <a:r>
              <a:rPr lang="he-IL" kern="0" dirty="0">
                <a:solidFill>
                  <a:srgbClr val="FF6600"/>
                </a:solidFill>
              </a:rPr>
              <a:t> עליו</a:t>
            </a:r>
            <a:r>
              <a:rPr lang="he-IL" kern="0" dirty="0">
                <a:solidFill>
                  <a:prstClr val="black"/>
                </a:solidFill>
              </a:rPr>
              <a:t>.</a:t>
            </a:r>
          </a:p>
          <a:p>
            <a:pPr fontAlgn="auto">
              <a:spcBef>
                <a:spcPts val="0"/>
              </a:spcBef>
              <a:spcAft>
                <a:spcPts val="0"/>
              </a:spcAft>
              <a:defRPr/>
            </a:pPr>
            <a:endParaRPr lang="he-IL" kern="0" dirty="0"/>
          </a:p>
          <a:p>
            <a:pPr fontAlgn="auto">
              <a:spcBef>
                <a:spcPts val="0"/>
              </a:spcBef>
              <a:spcAft>
                <a:spcPts val="0"/>
              </a:spcAft>
              <a:defRPr/>
            </a:pPr>
            <a:endParaRPr lang="he-IL" kern="0" dirty="0">
              <a:solidFill>
                <a:schemeClr val="accent3"/>
              </a:solidFill>
            </a:endParaRPr>
          </a:p>
          <a:p>
            <a:pPr fontAlgn="auto">
              <a:spcBef>
                <a:spcPts val="0"/>
              </a:spcBef>
              <a:spcAft>
                <a:spcPts val="0"/>
              </a:spcAft>
              <a:defRPr/>
            </a:pPr>
            <a:endParaRPr lang="he-IL" kern="0" dirty="0">
              <a:solidFill>
                <a:schemeClr val="accent3"/>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prstClr val="black"/>
              </a:solidFill>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3</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grpSp>
        <p:nvGrpSpPr>
          <p:cNvPr id="10" name="קבוצה 9"/>
          <p:cNvGrpSpPr/>
          <p:nvPr/>
        </p:nvGrpSpPr>
        <p:grpSpPr>
          <a:xfrm>
            <a:off x="2658268" y="3031111"/>
            <a:ext cx="4289995" cy="3566241"/>
            <a:chOff x="4718050" y="1418925"/>
            <a:chExt cx="4289995" cy="3566241"/>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4562" y="1418925"/>
              <a:ext cx="4253483" cy="29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מלבן 16"/>
            <p:cNvSpPr>
              <a:spLocks noChangeArrowheads="1"/>
            </p:cNvSpPr>
            <p:nvPr/>
          </p:nvSpPr>
          <p:spPr bwMode="auto">
            <a:xfrm>
              <a:off x="4718050" y="4398963"/>
              <a:ext cx="25209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dirty="0">
                  <a:solidFill>
                    <a:srgbClr val="000000"/>
                  </a:solidFill>
                </a:rPr>
                <a:t>AP Photo/MarcusPrior/WEP</a:t>
              </a:r>
              <a:endParaRPr lang="he-IL" sz="1000" dirty="0">
                <a:solidFill>
                  <a:srgbClr val="000000"/>
                </a:solidFill>
              </a:endParaRPr>
            </a:p>
          </p:txBody>
        </p:sp>
        <p:sp>
          <p:nvSpPr>
            <p:cNvPr id="13" name="מלבן 1"/>
            <p:cNvSpPr>
              <a:spLocks noChangeArrowheads="1"/>
            </p:cNvSpPr>
            <p:nvPr/>
          </p:nvSpPr>
          <p:spPr bwMode="auto">
            <a:xfrm>
              <a:off x="5669574" y="4646612"/>
              <a:ext cx="23134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dirty="0">
                  <a:solidFill>
                    <a:srgbClr val="000000"/>
                  </a:solidFill>
                </a:rPr>
                <a:t>חלוקת מזון בדרפור, סודן.</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3443A1C-1D09-4899-B9D3-0C39BCA7FB34}" type="slidenum">
              <a:rPr lang="he-IL" smtClean="0"/>
              <a:pPr fontAlgn="base">
                <a:spcBef>
                  <a:spcPct val="0"/>
                </a:spcBef>
                <a:spcAft>
                  <a:spcPct val="0"/>
                </a:spcAft>
                <a:defRPr/>
              </a:pPr>
              <a:t>4</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 לאדם יש השפעה מרחיקת לכת על הסביבה הטבעית </a:t>
            </a:r>
            <a:endParaRPr lang="he-IL" sz="1800" dirty="0"/>
          </a:p>
        </p:txBody>
      </p:sp>
      <p:sp>
        <p:nvSpPr>
          <p:cNvPr id="8" name="TextBox 7"/>
          <p:cNvSpPr txBox="1"/>
          <p:nvPr/>
        </p:nvSpPr>
        <p:spPr>
          <a:xfrm>
            <a:off x="390525" y="546943"/>
            <a:ext cx="8215313" cy="619442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עקב השפעת האדם על הסביבה, אנו נמצאים בעיצומו של משבר, המכונה </a:t>
            </a:r>
            <a:r>
              <a:rPr lang="he-IL" kern="0" dirty="0">
                <a:solidFill>
                  <a:srgbClr val="FF6600"/>
                </a:solidFill>
              </a:rPr>
              <a:t>משבר המגוון הביולוגי. </a:t>
            </a:r>
            <a:r>
              <a:rPr lang="he-IL" kern="0" dirty="0">
                <a:solidFill>
                  <a:prstClr val="black"/>
                </a:solidFill>
              </a:rPr>
              <a:t>הכחדה המונית של מיני צמחים ובעלי חיים כבר מתרחשת, בתי גידול נהרסים ומערכות אקולוגיות משתנות לבלי הכר. חוסר מודעות מספקת לצורך להגן על הסביבה ולחדש את משאביה האיץ אף הוא את הפגיעה בסביבה.</a:t>
            </a: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r>
              <a:rPr lang="he-IL" kern="0" dirty="0">
                <a:solidFill>
                  <a:srgbClr val="FF6600"/>
                </a:solidFill>
              </a:rPr>
              <a:t>יש החושבים שבשל השפעתו מרחיקת הלכת של האדם על הסביבה אפשר לראות בו אחד מאיתני הטבע!</a:t>
            </a: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prstClr val="black"/>
              </a:solidFill>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pPr>
            <a:fld id="{B45E4EE1-290B-476E-B214-BC9E095C24C1}" type="slidenum">
              <a:rPr lang="he-IL" altLang="he-IL" sz="1100" kern="0">
                <a:solidFill>
                  <a:srgbClr val="BFBFBF"/>
                </a:solidFill>
              </a:rPr>
              <a:pPr algn="l" eaLnBrk="1" fontAlgn="auto" hangingPunct="1">
                <a:spcBef>
                  <a:spcPts val="0"/>
                </a:spcBef>
                <a:spcAft>
                  <a:spcPts val="0"/>
                </a:spcAft>
              </a:pPr>
              <a:t>4</a:t>
            </a:fld>
            <a:endParaRPr lang="he-IL" altLang="he-IL" sz="1100" kern="0" dirty="0">
              <a:solidFill>
                <a:srgbClr val="BFBFBF"/>
              </a:solidFill>
            </a:endParaRPr>
          </a:p>
        </p:txBody>
      </p:sp>
      <p:pic>
        <p:nvPicPr>
          <p:cNvPr id="12" name="Picture 4" descr="File:Obvious water pollution.jpe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194424"/>
            <a:ext cx="2020451" cy="3038272"/>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12"/>
          <p:cNvSpPr/>
          <p:nvPr/>
        </p:nvSpPr>
        <p:spPr>
          <a:xfrm>
            <a:off x="0" y="6214661"/>
            <a:ext cx="2773696" cy="230832"/>
          </a:xfrm>
          <a:prstGeom prst="rect">
            <a:avLst/>
          </a:prstGeom>
        </p:spPr>
        <p:txBody>
          <a:bodyPr wrap="square">
            <a:spAutoFit/>
          </a:bodyPr>
          <a:lstStyle/>
          <a:p>
            <a:pPr algn="l">
              <a:spcAft>
                <a:spcPts val="0"/>
              </a:spcAft>
            </a:pPr>
            <a:r>
              <a:rPr lang="en-US" sz="900" dirty="0">
                <a:solidFill>
                  <a:prstClr val="black"/>
                </a:solidFill>
                <a:latin typeface="Calibri"/>
                <a:ea typeface="Calibri"/>
                <a:cs typeface="Arial"/>
              </a:rPr>
              <a:t>Stephen </a:t>
            </a:r>
            <a:r>
              <a:rPr lang="en-US" sz="900" dirty="0" err="1">
                <a:solidFill>
                  <a:prstClr val="black"/>
                </a:solidFill>
                <a:latin typeface="Calibri"/>
                <a:ea typeface="Calibri"/>
                <a:cs typeface="Arial"/>
              </a:rPr>
              <a:t>Codrington</a:t>
            </a:r>
            <a:r>
              <a:rPr lang="en-US" sz="900" dirty="0">
                <a:solidFill>
                  <a:prstClr val="black"/>
                </a:solidFill>
                <a:latin typeface="Calibri"/>
                <a:ea typeface="Calibri"/>
                <a:cs typeface="Arial"/>
              </a:rPr>
              <a:t>, Wikimedia commons, CC BY 2.5</a:t>
            </a:r>
          </a:p>
        </p:txBody>
      </p:sp>
      <p:pic>
        <p:nvPicPr>
          <p:cNvPr id="14" name="Picture 8" descr="File:Dubai Pollution.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784" y="4545570"/>
            <a:ext cx="2532271" cy="1687126"/>
          </a:xfrm>
          <a:prstGeom prst="rect">
            <a:avLst/>
          </a:prstGeom>
          <a:noFill/>
          <a:extLst>
            <a:ext uri="{909E8E84-426E-40DD-AFC4-6F175D3DCCD1}">
              <a14:hiddenFill xmlns:a14="http://schemas.microsoft.com/office/drawing/2010/main">
                <a:solidFill>
                  <a:srgbClr val="FFFFFF"/>
                </a:solidFill>
              </a14:hiddenFill>
            </a:ext>
          </a:extLst>
        </p:spPr>
      </p:pic>
      <p:sp>
        <p:nvSpPr>
          <p:cNvPr id="15" name="מלבן 14"/>
          <p:cNvSpPr/>
          <p:nvPr/>
        </p:nvSpPr>
        <p:spPr>
          <a:xfrm>
            <a:off x="2622473" y="6207115"/>
            <a:ext cx="2453583" cy="246221"/>
          </a:xfrm>
          <a:prstGeom prst="rect">
            <a:avLst/>
          </a:prstGeom>
        </p:spPr>
        <p:txBody>
          <a:bodyPr wrap="square">
            <a:spAutoFit/>
          </a:bodyPr>
          <a:lstStyle/>
          <a:p>
            <a:pPr algn="l">
              <a:spcAft>
                <a:spcPts val="0"/>
              </a:spcAft>
            </a:pPr>
            <a:r>
              <a:rPr lang="en-US" sz="1000" dirty="0" err="1">
                <a:latin typeface="Calibri"/>
                <a:ea typeface="Calibri"/>
                <a:cs typeface="Arial"/>
              </a:rPr>
              <a:t>Mahaodeh</a:t>
            </a:r>
            <a:r>
              <a:rPr lang="en-US" sz="1000" dirty="0">
                <a:latin typeface="Calibri"/>
                <a:ea typeface="Calibri"/>
                <a:cs typeface="Arial"/>
              </a:rPr>
              <a:t> , Wikimedia commons</a:t>
            </a:r>
            <a:endParaRPr lang="en-US" sz="1000" dirty="0">
              <a:effectLst/>
              <a:latin typeface="Calibri"/>
              <a:ea typeface="Calibri"/>
              <a:cs typeface="Arial"/>
            </a:endParaRPr>
          </a:p>
        </p:txBody>
      </p:sp>
      <p:pic>
        <p:nvPicPr>
          <p:cNvPr id="16" name="Picture 2" descr="http://digitalmedia.fws.gov/utils/ajaxhelper/?CISOROOT=natdiglib&amp;CISOPTR=60&amp;action=2&amp;DMSCALE=30&amp;DMWIDTH=315&amp;DMHEIGHT=225&amp;DMX=0&amp;DMY=0&amp;DMTEXT=&amp;DMROTATE=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168" y="2852936"/>
            <a:ext cx="2095285" cy="171644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4168" y="4713560"/>
            <a:ext cx="2095285" cy="172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מלבן 17"/>
          <p:cNvSpPr/>
          <p:nvPr/>
        </p:nvSpPr>
        <p:spPr>
          <a:xfrm>
            <a:off x="5724128" y="6381328"/>
            <a:ext cx="4394102" cy="299704"/>
          </a:xfrm>
          <a:prstGeom prst="rect">
            <a:avLst/>
          </a:prstGeom>
        </p:spPr>
        <p:txBody>
          <a:bodyPr wrap="square">
            <a:spAutoFit/>
          </a:bodyPr>
          <a:lstStyle/>
          <a:p>
            <a:pPr algn="l"/>
            <a:r>
              <a:rPr lang="en-US" sz="800" dirty="0">
                <a:solidFill>
                  <a:prstClr val="black"/>
                </a:solidFill>
              </a:rPr>
              <a:t>Hollingsworth, John and Karen/U.S. Fish and Wildlife Servic</a:t>
            </a:r>
            <a:r>
              <a:rPr lang="en-US" sz="900" dirty="0">
                <a:solidFill>
                  <a:prstClr val="black"/>
                </a:solidFill>
              </a:rPr>
              <a:t>e</a:t>
            </a:r>
            <a:endParaRPr lang="he-IL" sz="900" dirty="0">
              <a:solidFill>
                <a:prstClr val="black"/>
              </a:solidFill>
            </a:endParaRPr>
          </a:p>
        </p:txBody>
      </p:sp>
      <p:sp>
        <p:nvSpPr>
          <p:cNvPr id="19" name="מלבן 18"/>
          <p:cNvSpPr/>
          <p:nvPr/>
        </p:nvSpPr>
        <p:spPr>
          <a:xfrm>
            <a:off x="5880555" y="4509120"/>
            <a:ext cx="3263445" cy="279725"/>
          </a:xfrm>
          <a:prstGeom prst="rect">
            <a:avLst/>
          </a:prstGeom>
        </p:spPr>
        <p:txBody>
          <a:bodyPr wrap="square">
            <a:spAutoFit/>
          </a:bodyPr>
          <a:lstStyle/>
          <a:p>
            <a:pPr algn="l"/>
            <a:r>
              <a:rPr lang="en-US" sz="800" dirty="0">
                <a:solidFill>
                  <a:prstClr val="black"/>
                </a:solidFill>
              </a:rPr>
              <a:t>Terry </a:t>
            </a:r>
            <a:r>
              <a:rPr lang="en-US" sz="800" dirty="0" err="1">
                <a:solidFill>
                  <a:prstClr val="black"/>
                </a:solidFill>
              </a:rPr>
              <a:t>Tollefsbol</a:t>
            </a:r>
            <a:r>
              <a:rPr lang="en-US" sz="800" dirty="0">
                <a:solidFill>
                  <a:prstClr val="black"/>
                </a:solidFill>
              </a:rPr>
              <a:t> /U.S. Fish and Wildlife Service</a:t>
            </a:r>
            <a:endParaRPr lang="he-IL" sz="800" dirty="0">
              <a:solidFill>
                <a:prstClr val="black"/>
              </a:solidFill>
            </a:endParaRPr>
          </a:p>
        </p:txBody>
      </p:sp>
      <p:sp>
        <p:nvSpPr>
          <p:cNvPr id="2" name="מלבן 1"/>
          <p:cNvSpPr/>
          <p:nvPr/>
        </p:nvSpPr>
        <p:spPr>
          <a:xfrm>
            <a:off x="3011462" y="3183494"/>
            <a:ext cx="2712666" cy="1077218"/>
          </a:xfrm>
          <a:prstGeom prst="rect">
            <a:avLst/>
          </a:prstGeom>
        </p:spPr>
        <p:txBody>
          <a:bodyPr wrap="none">
            <a:spAutoFit/>
          </a:bodyPr>
          <a:lstStyle/>
          <a:p>
            <a:r>
              <a:rPr lang="he-IL" sz="1600" b="1" kern="0" dirty="0">
                <a:solidFill>
                  <a:prstClr val="black"/>
                </a:solidFill>
              </a:rPr>
              <a:t>דוגמאות:</a:t>
            </a:r>
          </a:p>
          <a:p>
            <a:r>
              <a:rPr lang="he-IL" sz="1600" b="1" kern="0" dirty="0">
                <a:solidFill>
                  <a:prstClr val="black"/>
                </a:solidFill>
              </a:rPr>
              <a:t>לזיהום והרס בתי גידול טבעיים</a:t>
            </a:r>
          </a:p>
          <a:p>
            <a:endParaRPr lang="he-IL" sz="1600" b="1" kern="0" dirty="0">
              <a:solidFill>
                <a:prstClr val="black"/>
              </a:solidFill>
            </a:endParaRPr>
          </a:p>
          <a:p>
            <a:r>
              <a:rPr lang="he-IL" sz="1600" b="1" kern="0" dirty="0">
                <a:solidFill>
                  <a:prstClr val="black"/>
                </a:solidFill>
              </a:rPr>
              <a:t>ולמינים בסכנת הכחדה</a:t>
            </a:r>
            <a:endParaRPr lang="he-IL" sz="1600" b="1" dirty="0"/>
          </a:p>
        </p:txBody>
      </p:sp>
      <p:cxnSp>
        <p:nvCxnSpPr>
          <p:cNvPr id="4" name="מחבר חץ ישר 3"/>
          <p:cNvCxnSpPr/>
          <p:nvPr/>
        </p:nvCxnSpPr>
        <p:spPr>
          <a:xfrm flipH="1">
            <a:off x="2580347" y="3598992"/>
            <a:ext cx="389053" cy="0"/>
          </a:xfrm>
          <a:prstGeom prst="straightConnector1">
            <a:avLst/>
          </a:prstGeom>
          <a:ln>
            <a:solidFill>
              <a:srgbClr val="1D4C72"/>
            </a:solidFill>
            <a:tailEnd type="arrow"/>
          </a:ln>
        </p:spPr>
        <p:style>
          <a:lnRef idx="1">
            <a:schemeClr val="accent1"/>
          </a:lnRef>
          <a:fillRef idx="0">
            <a:schemeClr val="accent1"/>
          </a:fillRef>
          <a:effectRef idx="0">
            <a:schemeClr val="accent1"/>
          </a:effectRef>
          <a:fontRef idx="minor">
            <a:schemeClr val="tx1"/>
          </a:fontRef>
        </p:style>
      </p:cxnSp>
      <p:cxnSp>
        <p:nvCxnSpPr>
          <p:cNvPr id="23" name="מחבר חץ ישר 22"/>
          <p:cNvCxnSpPr/>
          <p:nvPr/>
        </p:nvCxnSpPr>
        <p:spPr>
          <a:xfrm>
            <a:off x="2969400" y="3602897"/>
            <a:ext cx="0" cy="906225"/>
          </a:xfrm>
          <a:prstGeom prst="straightConnector1">
            <a:avLst/>
          </a:prstGeom>
          <a:ln>
            <a:solidFill>
              <a:srgbClr val="1D4C72"/>
            </a:solidFill>
            <a:tailEnd type="arrow"/>
          </a:ln>
        </p:spPr>
        <p:style>
          <a:lnRef idx="1">
            <a:schemeClr val="accent1"/>
          </a:lnRef>
          <a:fillRef idx="0">
            <a:schemeClr val="accent1"/>
          </a:fillRef>
          <a:effectRef idx="0">
            <a:schemeClr val="accent1"/>
          </a:effectRef>
          <a:fontRef idx="minor">
            <a:schemeClr val="tx1"/>
          </a:fontRef>
        </p:style>
      </p:cxnSp>
      <p:cxnSp>
        <p:nvCxnSpPr>
          <p:cNvPr id="25" name="מחבר חץ ישר 24"/>
          <p:cNvCxnSpPr/>
          <p:nvPr/>
        </p:nvCxnSpPr>
        <p:spPr>
          <a:xfrm>
            <a:off x="5724128" y="4056007"/>
            <a:ext cx="360040" cy="2"/>
          </a:xfrm>
          <a:prstGeom prst="straightConnector1">
            <a:avLst/>
          </a:prstGeom>
          <a:ln>
            <a:solidFill>
              <a:srgbClr val="1D4C72"/>
            </a:solidFill>
            <a:tailEnd type="arrow"/>
          </a:ln>
        </p:spPr>
        <p:style>
          <a:lnRef idx="1">
            <a:schemeClr val="accent1"/>
          </a:lnRef>
          <a:fillRef idx="0">
            <a:schemeClr val="accent1"/>
          </a:fillRef>
          <a:effectRef idx="0">
            <a:schemeClr val="accent1"/>
          </a:effectRef>
          <a:fontRef idx="minor">
            <a:schemeClr val="tx1"/>
          </a:fontRef>
        </p:style>
      </p:cxnSp>
      <p:cxnSp>
        <p:nvCxnSpPr>
          <p:cNvPr id="27" name="מחבר חץ ישר 26"/>
          <p:cNvCxnSpPr/>
          <p:nvPr/>
        </p:nvCxnSpPr>
        <p:spPr>
          <a:xfrm>
            <a:off x="5724128" y="4056009"/>
            <a:ext cx="288032" cy="906225"/>
          </a:xfrm>
          <a:prstGeom prst="straightConnector1">
            <a:avLst/>
          </a:prstGeom>
          <a:ln>
            <a:solidFill>
              <a:srgbClr val="1D4C7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32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37595DE-1289-4001-A2F4-F26A80CBDB6A}" type="slidenum">
              <a:rPr lang="he-IL" sz="1800" smtClean="0"/>
              <a:pPr fontAlgn="base">
                <a:spcBef>
                  <a:spcPct val="0"/>
                </a:spcBef>
                <a:spcAft>
                  <a:spcPct val="0"/>
                </a:spcAft>
                <a:defRPr/>
              </a:pPr>
              <a:t>5</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שאלה 1</a:t>
            </a:r>
            <a:endParaRPr lang="he-IL" sz="1800" dirty="0"/>
          </a:p>
        </p:txBody>
      </p:sp>
      <p:sp>
        <p:nvSpPr>
          <p:cNvPr id="8" name="TextBox 7"/>
          <p:cNvSpPr txBox="1"/>
          <p:nvPr/>
        </p:nvSpPr>
        <p:spPr>
          <a:xfrm>
            <a:off x="346075" y="538163"/>
            <a:ext cx="8183563" cy="24622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latin typeface="Arial"/>
                <a:cs typeface="Arial"/>
              </a:rPr>
              <a:t>שאלה 1:</a:t>
            </a:r>
          </a:p>
          <a:p>
            <a:pPr fontAlgn="auto">
              <a:spcBef>
                <a:spcPts val="0"/>
              </a:spcBef>
              <a:spcAft>
                <a:spcPts val="0"/>
              </a:spcAft>
              <a:defRPr/>
            </a:pPr>
            <a:r>
              <a:rPr lang="he-IL" kern="0" dirty="0">
                <a:solidFill>
                  <a:schemeClr val="tx2"/>
                </a:solidFill>
              </a:rPr>
              <a:t>בגרף מתוארת העלייה בגודלה של אוכלוסיית בני האדם בעולם החל משנת 1450. </a:t>
            </a:r>
          </a:p>
          <a:p>
            <a:pPr fontAlgn="auto">
              <a:spcBef>
                <a:spcPts val="0"/>
              </a:spcBef>
              <a:spcAft>
                <a:spcPts val="0"/>
              </a:spcAft>
              <a:defRPr/>
            </a:pPr>
            <a:r>
              <a:rPr lang="he-IL" b="1" kern="0" dirty="0">
                <a:solidFill>
                  <a:schemeClr val="tx2"/>
                </a:solidFill>
              </a:rPr>
              <a:t>א. </a:t>
            </a:r>
            <a:r>
              <a:rPr lang="he-IL" kern="0" dirty="0">
                <a:solidFill>
                  <a:schemeClr val="tx2"/>
                </a:solidFill>
              </a:rPr>
              <a:t>גודל אוכלוסיית בני האדם היום (2010) הוא כ-7 מיליארד. הוסיפו נקודה זו לגרף.</a:t>
            </a:r>
          </a:p>
          <a:p>
            <a:pPr fontAlgn="auto">
              <a:spcBef>
                <a:spcPts val="0"/>
              </a:spcBef>
              <a:spcAft>
                <a:spcPts val="0"/>
              </a:spcAft>
              <a:defRPr/>
            </a:pPr>
            <a:r>
              <a:rPr lang="he-IL" kern="0" dirty="0">
                <a:solidFill>
                  <a:schemeClr val="tx2"/>
                </a:solidFill>
              </a:rPr>
              <a:t>על פי אחת ההערכות, בשנת 2050 תמנה אוכלוסיית העולם 9.2 מיליארד בני אדם. הוסיפו נתון זה על הגרף בעזרת קו מקווקו.</a:t>
            </a:r>
          </a:p>
          <a:p>
            <a:pPr fontAlgn="auto">
              <a:spcBef>
                <a:spcPts val="0"/>
              </a:spcBef>
              <a:spcAft>
                <a:spcPts val="0"/>
              </a:spcAft>
              <a:defRPr/>
            </a:pPr>
            <a:endParaRPr lang="he-IL" sz="1000" kern="0" dirty="0">
              <a:solidFill>
                <a:schemeClr val="tx2"/>
              </a:solidFill>
            </a:endParaRPr>
          </a:p>
          <a:p>
            <a:pPr fontAlgn="auto">
              <a:spcBef>
                <a:spcPts val="0"/>
              </a:spcBef>
              <a:spcAft>
                <a:spcPts val="0"/>
              </a:spcAft>
              <a:defRPr/>
            </a:pPr>
            <a:r>
              <a:rPr lang="he-IL" b="1" kern="0" dirty="0">
                <a:solidFill>
                  <a:schemeClr val="tx2"/>
                </a:solidFill>
              </a:rPr>
              <a:t>ב. </a:t>
            </a:r>
            <a:r>
              <a:rPr lang="he-IL" kern="0" dirty="0">
                <a:solidFill>
                  <a:schemeClr val="tx2"/>
                </a:solidFill>
              </a:rPr>
              <a:t>אוכלוסיות בעלי חיים בטבע הנמצאות בשיווי משקל שומרות על גודל קבוע פחות או יותר.  מהם הגורמים המגבילים את גודל אוכלוסיית בעלי חיים בטבע?</a:t>
            </a:r>
          </a:p>
          <a:p>
            <a:pPr fontAlgn="auto">
              <a:spcBef>
                <a:spcPts val="0"/>
              </a:spcBef>
              <a:spcAft>
                <a:spcPts val="0"/>
              </a:spcAft>
              <a:defRPr/>
            </a:pPr>
            <a:r>
              <a:rPr lang="he-IL" kern="0" dirty="0">
                <a:solidFill>
                  <a:schemeClr val="tx2"/>
                </a:solidFill>
              </a:rPr>
              <a:t>ומדוע אוכלוסיית בני האדם אינה בשיווי משקל אלא הולכת ועולה?</a:t>
            </a:r>
            <a:r>
              <a:rPr lang="he-IL" kern="0" dirty="0">
                <a:solidFill>
                  <a:schemeClr val="tx2"/>
                </a:solidFill>
                <a:latin typeface="Arial"/>
                <a:cs typeface="Arial"/>
              </a:rPr>
              <a:t>   </a:t>
            </a:r>
            <a:endParaRPr lang="he-IL" b="1" kern="0" dirty="0">
              <a:solidFill>
                <a:schemeClr val="tx2"/>
              </a:solidFill>
              <a:latin typeface="Arial"/>
              <a:cs typeface="Arial"/>
            </a:endParaRPr>
          </a:p>
        </p:txBody>
      </p:sp>
      <p:graphicFrame>
        <p:nvGraphicFramePr>
          <p:cNvPr id="7" name="תרשים 6"/>
          <p:cNvGraphicFramePr>
            <a:graphicFrameLocks/>
          </p:cNvGraphicFramePr>
          <p:nvPr/>
        </p:nvGraphicFramePr>
        <p:xfrm>
          <a:off x="755718" y="3066336"/>
          <a:ext cx="7364275" cy="3616218"/>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5</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8AC9C64-9FD9-4D75-B17E-C4BFBE97B24D}" type="slidenum">
              <a:rPr lang="he-IL" sz="1800" smtClean="0"/>
              <a:pPr fontAlgn="base">
                <a:spcBef>
                  <a:spcPct val="0"/>
                </a:spcBef>
                <a:spcAft>
                  <a:spcPct val="0"/>
                </a:spcAft>
                <a:defRPr/>
              </a:pPr>
              <a:t>6</a:t>
            </a:fld>
            <a:endParaRPr lang="he-IL" sz="1800" dirty="0"/>
          </a:p>
        </p:txBody>
      </p:sp>
      <p:sp>
        <p:nvSpPr>
          <p:cNvPr id="9" name="כותרת 8"/>
          <p:cNvSpPr>
            <a:spLocks noGrp="1"/>
          </p:cNvSpPr>
          <p:nvPr>
            <p:ph type="title"/>
          </p:nvPr>
        </p:nvSpPr>
        <p:spPr>
          <a:xfrm>
            <a:off x="294188" y="36935"/>
            <a:ext cx="8229600" cy="439737"/>
          </a:xfrm>
        </p:spPr>
        <p:txBody>
          <a:bodyPr/>
          <a:lstStyle/>
          <a:p>
            <a:pPr fontAlgn="auto">
              <a:defRPr/>
            </a:pPr>
            <a:r>
              <a:rPr lang="he-IL" sz="1800" b="1" dirty="0">
                <a:solidFill>
                  <a:srgbClr val="FF6600"/>
                </a:solidFill>
                <a:ea typeface="+mn-ea"/>
              </a:rPr>
              <a:t>תשובה</a:t>
            </a:r>
            <a:endParaRPr lang="he-IL" sz="1800" dirty="0"/>
          </a:p>
        </p:txBody>
      </p:sp>
      <p:sp>
        <p:nvSpPr>
          <p:cNvPr id="6" name="Rectangle 12"/>
          <p:cNvSpPr/>
          <p:nvPr/>
        </p:nvSpPr>
        <p:spPr>
          <a:xfrm>
            <a:off x="239713" y="4077072"/>
            <a:ext cx="8618537" cy="26035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אוכלוסיות בעלי החיים בטבע מוגבלות </a:t>
            </a:r>
            <a:r>
              <a:rPr lang="he-IL" dirty="0">
                <a:solidFill>
                  <a:schemeClr val="tx1"/>
                </a:solidFill>
              </a:rPr>
              <a:t>על ידי כמות המזון, טורפים וטפילים, מחלות ותמותה עקב פגעי אקלים שונים. האוכלוסייה מתייצבת על גודל מֵרבי כלשהו, </a:t>
            </a:r>
            <a:r>
              <a:rPr lang="he-IL" dirty="0">
                <a:solidFill>
                  <a:prstClr val="black"/>
                </a:solidFill>
              </a:rPr>
              <a:t>שהוא </a:t>
            </a:r>
            <a:r>
              <a:rPr lang="he-IL" dirty="0">
                <a:solidFill>
                  <a:schemeClr val="accent3"/>
                </a:solidFill>
              </a:rPr>
              <a:t>כושר הנשיאה </a:t>
            </a:r>
            <a:r>
              <a:rPr lang="he-IL" dirty="0">
                <a:solidFill>
                  <a:prstClr val="black"/>
                </a:solidFill>
              </a:rPr>
              <a:t>של בית הגידול </a:t>
            </a:r>
            <a:r>
              <a:rPr lang="he-IL" dirty="0">
                <a:solidFill>
                  <a:schemeClr val="tx1"/>
                </a:solidFill>
              </a:rPr>
              <a:t>בנוגע למין זה. לעומת זאת, האנושות עברה מכלכלה המבוססת על ציד ולקט, שהגבילה את גודל האוכלוסייה, לחקלאות מפותחת. המהפכה התעשייתית (שהחלה במאה ה-18), והתפתחות החקלאות הגבירו במידה ניכרת </a:t>
            </a:r>
            <a:r>
              <a:rPr lang="he-IL" dirty="0">
                <a:solidFill>
                  <a:prstClr val="black"/>
                </a:solidFill>
              </a:rPr>
              <a:t>את יכולת ייצור המזון. התפתחות הרפואה הביאה לירידה באחוז התמותה ולעלייה בתוחלת החיים. (ראו פירוט בספר עמ' 152). </a:t>
            </a:r>
            <a:endParaRPr lang="en-US" dirty="0">
              <a:solidFill>
                <a:prstClr val="black"/>
              </a:solidFill>
            </a:endParaRPr>
          </a:p>
          <a:p>
            <a:pPr fontAlgn="auto">
              <a:spcBef>
                <a:spcPts val="0"/>
              </a:spcBef>
              <a:spcAft>
                <a:spcPts val="0"/>
              </a:spcAft>
              <a:defRPr/>
            </a:pPr>
            <a:br>
              <a:rPr lang="en-US" dirty="0">
                <a:solidFill>
                  <a:prstClr val="black"/>
                </a:solidFill>
              </a:rPr>
            </a:br>
            <a:r>
              <a:rPr lang="he-IL" sz="1400" b="1" kern="0" dirty="0">
                <a:solidFill>
                  <a:schemeClr val="tx1"/>
                </a:solidFill>
              </a:rPr>
              <a:t>מאמר על מצב כדור הארץ  </a:t>
            </a:r>
            <a:r>
              <a:rPr lang="en-US" sz="1400" b="1" kern="0" dirty="0">
                <a:solidFill>
                  <a:schemeClr val="tx1"/>
                </a:solidFill>
                <a:hlinkClick r:id="rId2"/>
              </a:rPr>
              <a:t>http://www.ynet.co.il/articles/0,7340,L-3815134,00.html</a:t>
            </a:r>
            <a:endParaRPr lang="he-IL" sz="1400" b="1" kern="0" dirty="0">
              <a:solidFill>
                <a:schemeClr val="tx1"/>
              </a:solidFill>
            </a:endParaRPr>
          </a:p>
          <a:p>
            <a:pPr fontAlgn="auto">
              <a:spcBef>
                <a:spcPts val="0"/>
              </a:spcBef>
              <a:spcAft>
                <a:spcPts val="0"/>
              </a:spcAft>
              <a:defRPr/>
            </a:pPr>
            <a:endParaRPr lang="he-IL" sz="1400" b="1" kern="0" dirty="0">
              <a:solidFill>
                <a:srgbClr val="1F497D"/>
              </a:solidFill>
            </a:endParaRPr>
          </a:p>
          <a:p>
            <a:pPr fontAlgn="auto">
              <a:spcBef>
                <a:spcPts val="0"/>
              </a:spcBef>
              <a:spcAft>
                <a:spcPts val="0"/>
              </a:spcAft>
              <a:defRPr/>
            </a:pPr>
            <a:endParaRPr lang="he-IL" sz="1400" dirty="0">
              <a:solidFill>
                <a:prstClr val="black"/>
              </a:solidFill>
            </a:endParaRPr>
          </a:p>
          <a:p>
            <a:pPr fontAlgn="auto">
              <a:spcBef>
                <a:spcPts val="0"/>
              </a:spcBef>
              <a:spcAft>
                <a:spcPts val="0"/>
              </a:spcAft>
              <a:defRPr/>
            </a:pPr>
            <a:endParaRPr lang="he-IL" sz="1400" dirty="0">
              <a:solidFill>
                <a:prstClr val="black"/>
              </a:solidFill>
            </a:endParaRPr>
          </a:p>
        </p:txBody>
      </p:sp>
      <p:sp>
        <p:nvSpPr>
          <p:cNvPr id="10" name="TextBox 9"/>
          <p:cNvSpPr txBox="1"/>
          <p:nvPr/>
        </p:nvSpPr>
        <p:spPr>
          <a:xfrm>
            <a:off x="266700" y="620713"/>
            <a:ext cx="8183563"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latin typeface="Arial"/>
                <a:cs typeface="Arial"/>
              </a:rPr>
              <a:t>שאלה 1:</a:t>
            </a:r>
          </a:p>
        </p:txBody>
      </p:sp>
      <p:pic>
        <p:nvPicPr>
          <p:cNvPr id="358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445" y="968512"/>
            <a:ext cx="6198071" cy="305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6</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A27E5E2-6372-40D6-A4B0-F48CAB12C149}" type="slidenum">
              <a:rPr lang="he-IL" sz="1800" smtClean="0"/>
              <a:pPr fontAlgn="base">
                <a:spcBef>
                  <a:spcPct val="0"/>
                </a:spcBef>
                <a:spcAft>
                  <a:spcPct val="0"/>
                </a:spcAft>
                <a:defRPr/>
              </a:pPr>
              <a:t>7</a:t>
            </a:fld>
            <a:endParaRPr lang="he-IL" sz="1800" dirty="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a:solidFill>
                  <a:srgbClr val="FF6600"/>
                </a:solidFill>
                <a:ea typeface="+mn-ea"/>
              </a:rPr>
              <a:t>האדם משפיע על סביבתו ומשנה אותה</a:t>
            </a:r>
            <a:endParaRPr lang="he-IL" sz="1800" dirty="0"/>
          </a:p>
        </p:txBody>
      </p:sp>
      <p:sp>
        <p:nvSpPr>
          <p:cNvPr id="13"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4"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pPr>
            <a:fld id="{B45E4EE1-290B-476E-B214-BC9E095C24C1}" type="slidenum">
              <a:rPr lang="he-IL" altLang="he-IL" sz="1100" kern="0">
                <a:solidFill>
                  <a:srgbClr val="BFBFBF"/>
                </a:solidFill>
              </a:rPr>
              <a:pPr algn="l" eaLnBrk="1" fontAlgn="auto" hangingPunct="1">
                <a:spcBef>
                  <a:spcPts val="0"/>
                </a:spcBef>
                <a:spcAft>
                  <a:spcPts val="0"/>
                </a:spcAft>
              </a:pPr>
              <a:t>7</a:t>
            </a:fld>
            <a:endParaRPr lang="he-IL" altLang="he-IL" sz="1100" kern="0" dirty="0">
              <a:solidFill>
                <a:srgbClr val="BFBFBF"/>
              </a:solidFill>
            </a:endParaRPr>
          </a:p>
        </p:txBody>
      </p:sp>
      <p:sp>
        <p:nvSpPr>
          <p:cNvPr id="2" name="מלבן 1"/>
          <p:cNvSpPr/>
          <p:nvPr/>
        </p:nvSpPr>
        <p:spPr>
          <a:xfrm>
            <a:off x="215900" y="539388"/>
            <a:ext cx="8498941" cy="369332"/>
          </a:xfrm>
          <a:prstGeom prst="rect">
            <a:avLst/>
          </a:prstGeom>
        </p:spPr>
        <p:txBody>
          <a:bodyPr wrap="square">
            <a:spAutoFit/>
          </a:bodyPr>
          <a:lstStyle/>
          <a:p>
            <a:pPr algn="just">
              <a:defRPr/>
            </a:pPr>
            <a:r>
              <a:rPr lang="he-IL" u="sng" dirty="0">
                <a:solidFill>
                  <a:prstClr val="black"/>
                </a:solidFill>
              </a:rPr>
              <a:t>אפשר למיין את השפעות האדם על הסביבה על פי הקריטריונים הבאים</a:t>
            </a:r>
            <a:r>
              <a:rPr lang="he-IL" dirty="0">
                <a:solidFill>
                  <a:prstClr val="black"/>
                </a:solidFill>
              </a:rPr>
              <a:t>:</a:t>
            </a:r>
          </a:p>
        </p:txBody>
      </p:sp>
      <p:sp>
        <p:nvSpPr>
          <p:cNvPr id="6" name="מלבן 5"/>
          <p:cNvSpPr/>
          <p:nvPr/>
        </p:nvSpPr>
        <p:spPr>
          <a:xfrm>
            <a:off x="1023040" y="6156593"/>
            <a:ext cx="7660585" cy="584775"/>
          </a:xfrm>
          <a:prstGeom prst="rect">
            <a:avLst/>
          </a:prstGeom>
        </p:spPr>
        <p:txBody>
          <a:bodyPr wrap="square">
            <a:spAutoFit/>
          </a:bodyPr>
          <a:lstStyle/>
          <a:p>
            <a:pPr lvl="0" algn="just">
              <a:defRPr/>
            </a:pPr>
            <a:r>
              <a:rPr lang="he-IL" dirty="0">
                <a:solidFill>
                  <a:prstClr val="black"/>
                </a:solidFill>
              </a:rPr>
              <a:t>ובסיכום כל ההשפעות האלה, האדם משפיע על המגוון הביולוגי* בטבע. </a:t>
            </a:r>
          </a:p>
          <a:p>
            <a:pPr lvl="0" algn="just">
              <a:defRPr/>
            </a:pPr>
            <a:r>
              <a:rPr lang="he-IL" sz="1400" b="1" dirty="0">
                <a:solidFill>
                  <a:prstClr val="black"/>
                </a:solidFill>
              </a:rPr>
              <a:t>*ראו מצגת מיוחדת לנושא המגוון הביולוגי.</a:t>
            </a:r>
          </a:p>
        </p:txBody>
      </p:sp>
      <p:grpSp>
        <p:nvGrpSpPr>
          <p:cNvPr id="8" name="קבוצה 7"/>
          <p:cNvGrpSpPr/>
          <p:nvPr/>
        </p:nvGrpSpPr>
        <p:grpSpPr>
          <a:xfrm>
            <a:off x="188678" y="764704"/>
            <a:ext cx="8542304" cy="5405333"/>
            <a:chOff x="188678" y="679252"/>
            <a:chExt cx="8542304" cy="5405333"/>
          </a:xfrm>
        </p:grpSpPr>
        <p:sp>
          <p:nvSpPr>
            <p:cNvPr id="7" name="TextBox 6"/>
            <p:cNvSpPr txBox="1"/>
            <p:nvPr/>
          </p:nvSpPr>
          <p:spPr>
            <a:xfrm>
              <a:off x="3649240" y="679252"/>
              <a:ext cx="4955208" cy="3325812"/>
            </a:xfrm>
            <a:prstGeom prst="rect">
              <a:avLst/>
            </a:prstGeom>
            <a:noFill/>
            <a:ln w="22225">
              <a:noFill/>
            </a:ln>
            <a:effectLst>
              <a:outerShdw sx="101000" sy="101000" algn="ctr" rotWithShape="0">
                <a:schemeClr val="bg1">
                  <a:lumMod val="75000"/>
                </a:schemeClr>
              </a:outerShdw>
            </a:effectLst>
          </p:spPr>
          <p:txBody>
            <a:bodyPr/>
            <a:lstStyle/>
            <a:p>
              <a:pPr algn="just">
                <a:defRPr/>
              </a:pPr>
              <a:endParaRPr lang="he-IL" dirty="0">
                <a:solidFill>
                  <a:prstClr val="black"/>
                </a:solidFill>
              </a:endParaRPr>
            </a:p>
            <a:p>
              <a:pPr algn="just">
                <a:buFontTx/>
                <a:buBlip>
                  <a:blip r:embed="rId2"/>
                </a:buBlip>
                <a:defRPr/>
              </a:pPr>
              <a:r>
                <a:rPr lang="he-IL" dirty="0">
                  <a:solidFill>
                    <a:prstClr val="black"/>
                  </a:solidFill>
                </a:rPr>
                <a:t> </a:t>
              </a:r>
              <a:r>
                <a:rPr lang="he-IL" b="1" dirty="0">
                  <a:solidFill>
                    <a:schemeClr val="accent3"/>
                  </a:solidFill>
                </a:rPr>
                <a:t>השפעת האדם על גורמים </a:t>
              </a:r>
              <a:r>
                <a:rPr lang="he-IL" b="1" noProof="1">
                  <a:solidFill>
                    <a:schemeClr val="accent3"/>
                  </a:solidFill>
                </a:rPr>
                <a:t>א-ביוטיים </a:t>
              </a:r>
            </a:p>
            <a:p>
              <a:pPr algn="just">
                <a:defRPr/>
              </a:pPr>
              <a:r>
                <a:rPr lang="he-IL" noProof="1">
                  <a:solidFill>
                    <a:prstClr val="black"/>
                  </a:solidFill>
                </a:rPr>
                <a:t>  </a:t>
              </a:r>
              <a:r>
                <a:rPr lang="he-IL" dirty="0">
                  <a:solidFill>
                    <a:prstClr val="black"/>
                  </a:solidFill>
                </a:rPr>
                <a:t>(לדוגמה: זיהום האוויר, הקרקע והמים, אפקט </a:t>
              </a:r>
            </a:p>
            <a:p>
              <a:pPr algn="just">
                <a:defRPr/>
              </a:pPr>
              <a:r>
                <a:rPr lang="he-IL" dirty="0">
                  <a:solidFill>
                    <a:prstClr val="black"/>
                  </a:solidFill>
                </a:rPr>
                <a:t>  החממה, דלדול האוזון, פגיעה בבתי גידול)</a:t>
              </a:r>
            </a:p>
            <a:p>
              <a:pPr algn="just">
                <a:defRPr/>
              </a:pPr>
              <a:endParaRPr lang="he-IL" dirty="0">
                <a:solidFill>
                  <a:prstClr val="black"/>
                </a:solidFill>
              </a:endParaRPr>
            </a:p>
            <a:p>
              <a:pPr algn="just">
                <a:defRPr/>
              </a:pPr>
              <a:endParaRPr lang="he-IL" dirty="0">
                <a:solidFill>
                  <a:prstClr val="black"/>
                </a:solidFill>
              </a:endParaRPr>
            </a:p>
            <a:p>
              <a:pPr algn="just">
                <a:defRPr/>
              </a:pPr>
              <a:endParaRPr lang="he-IL" dirty="0">
                <a:solidFill>
                  <a:prstClr val="black"/>
                </a:solidFill>
              </a:endParaRPr>
            </a:p>
            <a:p>
              <a:pPr algn="just">
                <a:defRPr/>
              </a:pPr>
              <a:endParaRPr lang="he-IL" dirty="0">
                <a:solidFill>
                  <a:prstClr val="black"/>
                </a:solidFill>
              </a:endParaRPr>
            </a:p>
            <a:p>
              <a:pPr algn="just">
                <a:defRPr/>
              </a:pPr>
              <a:endParaRPr lang="he-IL" dirty="0">
                <a:solidFill>
                  <a:prstClr val="black"/>
                </a:solidFill>
              </a:endParaRPr>
            </a:p>
            <a:p>
              <a:pPr algn="just">
                <a:defRPr/>
              </a:pPr>
              <a:endParaRPr lang="he-IL" dirty="0">
                <a:solidFill>
                  <a:prstClr val="black"/>
                </a:solidFill>
              </a:endParaRPr>
            </a:p>
            <a:p>
              <a:pPr algn="just">
                <a:defRPr/>
              </a:pPr>
              <a:endParaRPr lang="he-IL" dirty="0">
                <a:solidFill>
                  <a:prstClr val="black"/>
                </a:solidFill>
              </a:endParaRPr>
            </a:p>
            <a:p>
              <a:pPr algn="just">
                <a:defRPr/>
              </a:pPr>
              <a:endParaRPr lang="he-IL" dirty="0">
                <a:solidFill>
                  <a:prstClr val="black"/>
                </a:solidFill>
              </a:endParaRPr>
            </a:p>
            <a:p>
              <a:pPr algn="just">
                <a:defRPr/>
              </a:pPr>
              <a:endParaRPr lang="he-IL" dirty="0">
                <a:solidFill>
                  <a:prstClr val="black"/>
                </a:solidFill>
              </a:endParaRPr>
            </a:p>
            <a:p>
              <a:pPr algn="just">
                <a:defRPr/>
              </a:pPr>
              <a:endParaRPr lang="he-IL" dirty="0">
                <a:solidFill>
                  <a:prstClr val="black"/>
                </a:solidFill>
              </a:endParaRPr>
            </a:p>
            <a:p>
              <a:pPr algn="just">
                <a:defRPr/>
              </a:pPr>
              <a:endParaRPr lang="he-IL" dirty="0">
                <a:solidFill>
                  <a:prstClr val="black"/>
                </a:solidFill>
              </a:endParaRPr>
            </a:p>
            <a:p>
              <a:pPr algn="just">
                <a:defRPr/>
              </a:pPr>
              <a:endParaRPr lang="he-IL" dirty="0">
                <a:solidFill>
                  <a:prstClr val="black"/>
                </a:solidFill>
              </a:endParaRPr>
            </a:p>
            <a:p>
              <a:pPr algn="just">
                <a:buFontTx/>
                <a:buBlip>
                  <a:blip r:embed="rId2"/>
                </a:buBlip>
                <a:defRPr/>
              </a:pPr>
              <a:endParaRPr lang="he-IL" dirty="0">
                <a:solidFill>
                  <a:prstClr val="black"/>
                </a:solidFill>
              </a:endParaRPr>
            </a:p>
          </p:txBody>
        </p:sp>
        <p:sp>
          <p:nvSpPr>
            <p:cNvPr id="4" name="מלבן 3"/>
            <p:cNvSpPr/>
            <p:nvPr/>
          </p:nvSpPr>
          <p:spPr>
            <a:xfrm>
              <a:off x="421050" y="3420289"/>
              <a:ext cx="1054606" cy="584775"/>
            </a:xfrm>
            <a:prstGeom prst="rect">
              <a:avLst/>
            </a:prstGeom>
          </p:spPr>
          <p:txBody>
            <a:bodyPr wrap="square">
              <a:spAutoFit/>
            </a:bodyPr>
            <a:lstStyle/>
            <a:p>
              <a:pPr algn="l"/>
              <a:r>
                <a:rPr lang="en-US" sz="800" dirty="0">
                  <a:effectLst/>
                </a:rPr>
                <a:t>Ruggiero </a:t>
              </a:r>
              <a:r>
                <a:rPr lang="en-US" sz="800" dirty="0" err="1">
                  <a:effectLst/>
                </a:rPr>
                <a:t>Richad</a:t>
              </a:r>
              <a:r>
                <a:rPr lang="en-US" sz="800" dirty="0">
                  <a:effectLst/>
                </a:rPr>
                <a:t>/U.S. FISH AND WILDLIFE SERVICE </a:t>
              </a:r>
              <a:endParaRPr lang="he-IL" sz="800" dirty="0"/>
            </a:p>
          </p:txBody>
        </p:sp>
        <p:sp>
          <p:nvSpPr>
            <p:cNvPr id="5" name="מלבן 4"/>
            <p:cNvSpPr/>
            <p:nvPr/>
          </p:nvSpPr>
          <p:spPr>
            <a:xfrm>
              <a:off x="468313" y="846022"/>
              <a:ext cx="8223417" cy="14661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460208" y="2306380"/>
              <a:ext cx="8223417" cy="1668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a:off x="453039" y="3975100"/>
              <a:ext cx="8223417" cy="21094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4032448" y="2649686"/>
              <a:ext cx="4572000" cy="923330"/>
            </a:xfrm>
            <a:prstGeom prst="rect">
              <a:avLst/>
            </a:prstGeom>
          </p:spPr>
          <p:txBody>
            <a:bodyPr>
              <a:spAutoFit/>
            </a:bodyPr>
            <a:lstStyle/>
            <a:p>
              <a:pPr lvl="0" algn="just">
                <a:buBlip>
                  <a:blip r:embed="rId2"/>
                </a:buBlip>
                <a:defRPr/>
              </a:pPr>
              <a:r>
                <a:rPr lang="he-IL" b="1" dirty="0">
                  <a:solidFill>
                    <a:srgbClr val="FF6600"/>
                  </a:solidFill>
                </a:rPr>
                <a:t> השפעת האדם על גורמים </a:t>
              </a:r>
              <a:r>
                <a:rPr lang="he-IL" b="1" noProof="1">
                  <a:solidFill>
                    <a:srgbClr val="FF6600"/>
                  </a:solidFill>
                </a:rPr>
                <a:t>ביוטיים</a:t>
              </a:r>
              <a:r>
                <a:rPr lang="he-IL" b="1" dirty="0">
                  <a:solidFill>
                    <a:srgbClr val="FF6600"/>
                  </a:solidFill>
                </a:rPr>
                <a:t> </a:t>
              </a:r>
            </a:p>
            <a:p>
              <a:pPr lvl="0" algn="just">
                <a:defRPr/>
              </a:pPr>
              <a:r>
                <a:rPr lang="he-IL" dirty="0">
                  <a:solidFill>
                    <a:prstClr val="black"/>
                  </a:solidFill>
                </a:rPr>
                <a:t>  (לדוגמה: הכחדת מינים על ידי ציד יתר, הדברה)</a:t>
              </a:r>
            </a:p>
            <a:p>
              <a:pPr lvl="0" algn="just">
                <a:defRPr/>
              </a:pPr>
              <a:endParaRPr lang="he-IL" dirty="0">
                <a:solidFill>
                  <a:prstClr val="black"/>
                </a:solidFill>
              </a:endParaRPr>
            </a:p>
          </p:txBody>
        </p:sp>
        <p:sp>
          <p:nvSpPr>
            <p:cNvPr id="11" name="מלבן 10"/>
            <p:cNvSpPr/>
            <p:nvPr/>
          </p:nvSpPr>
          <p:spPr>
            <a:xfrm>
              <a:off x="4032448" y="4183920"/>
              <a:ext cx="4572000" cy="1477328"/>
            </a:xfrm>
            <a:prstGeom prst="rect">
              <a:avLst/>
            </a:prstGeom>
          </p:spPr>
          <p:txBody>
            <a:bodyPr>
              <a:spAutoFit/>
            </a:bodyPr>
            <a:lstStyle/>
            <a:p>
              <a:pPr lvl="0" algn="just">
                <a:buBlip>
                  <a:blip r:embed="rId2"/>
                </a:buBlip>
                <a:defRPr/>
              </a:pPr>
              <a:r>
                <a:rPr lang="he-IL" b="1" dirty="0">
                  <a:solidFill>
                    <a:srgbClr val="FF6600"/>
                  </a:solidFill>
                </a:rPr>
                <a:t> השפעת האדם על יחסי הגומלין בטבע </a:t>
              </a:r>
            </a:p>
            <a:p>
              <a:pPr lvl="0" algn="just">
                <a:defRPr/>
              </a:pPr>
              <a:r>
                <a:rPr lang="he-IL" dirty="0">
                  <a:solidFill>
                    <a:prstClr val="black"/>
                  </a:solidFill>
                </a:rPr>
                <a:t>(לדוגמה: הכנסת מינים פולשים שמתחרים עם  </a:t>
              </a:r>
            </a:p>
            <a:p>
              <a:pPr lvl="0" algn="just">
                <a:defRPr/>
              </a:pPr>
              <a:r>
                <a:rPr lang="he-IL" dirty="0">
                  <a:solidFill>
                    <a:prstClr val="black"/>
                  </a:solidFill>
                </a:rPr>
                <a:t> המינים המקומיים ופוגעים בהם, </a:t>
              </a:r>
            </a:p>
            <a:p>
              <a:pPr lvl="0" algn="just">
                <a:defRPr/>
              </a:pPr>
              <a:r>
                <a:rPr lang="he-IL" dirty="0">
                  <a:solidFill>
                    <a:prstClr val="black"/>
                  </a:solidFill>
                </a:rPr>
                <a:t>פגיעה באורגניזמים משפיעה בעקיפין על הטורפים שלהם ועל האורגניזמים הנטרפים על ידם.</a:t>
              </a:r>
            </a:p>
          </p:txBody>
        </p:sp>
        <p:sp>
          <p:nvSpPr>
            <p:cNvPr id="12" name="מלבן 11"/>
            <p:cNvSpPr/>
            <p:nvPr/>
          </p:nvSpPr>
          <p:spPr>
            <a:xfrm>
              <a:off x="1043608" y="5556632"/>
              <a:ext cx="4176464" cy="523220"/>
            </a:xfrm>
            <a:prstGeom prst="rect">
              <a:avLst/>
            </a:prstGeom>
          </p:spPr>
          <p:txBody>
            <a:bodyPr wrap="square">
              <a:spAutoFit/>
            </a:bodyPr>
            <a:lstStyle/>
            <a:p>
              <a:pPr algn="ctr"/>
              <a:r>
                <a:rPr lang="he-IL" sz="1400" dirty="0">
                  <a:solidFill>
                    <a:prstClr val="black"/>
                  </a:solidFill>
                </a:rPr>
                <a:t>             נמלת האש (מין פולש) פוגעת בנמלים </a:t>
              </a:r>
            </a:p>
            <a:p>
              <a:pPr algn="ctr"/>
              <a:r>
                <a:rPr lang="he-IL" sz="1400" dirty="0">
                  <a:solidFill>
                    <a:prstClr val="black"/>
                  </a:solidFill>
                </a:rPr>
                <a:t>                המקומיות וכן באדם. עקיצתה כואבת במיוחד.</a:t>
              </a:r>
              <a:endParaRPr lang="he-IL" sz="1400" dirty="0"/>
            </a:p>
          </p:txBody>
        </p:sp>
        <p:sp>
          <p:nvSpPr>
            <p:cNvPr id="22" name="מלבן 21"/>
            <p:cNvSpPr/>
            <p:nvPr/>
          </p:nvSpPr>
          <p:spPr>
            <a:xfrm>
              <a:off x="1336594" y="847426"/>
              <a:ext cx="1139297" cy="307777"/>
            </a:xfrm>
            <a:prstGeom prst="rect">
              <a:avLst/>
            </a:prstGeom>
          </p:spPr>
          <p:txBody>
            <a:bodyPr wrap="square">
              <a:spAutoFit/>
            </a:bodyPr>
            <a:lstStyle/>
            <a:p>
              <a:r>
                <a:rPr lang="he-IL" sz="1400" b="1" dirty="0">
                  <a:solidFill>
                    <a:schemeClr val="bg1"/>
                  </a:solidFill>
                </a:rPr>
                <a:t>זיהום אוויר</a:t>
              </a:r>
            </a:p>
          </p:txBody>
        </p:sp>
        <p:sp>
          <p:nvSpPr>
            <p:cNvPr id="24" name="מלבן 23"/>
            <p:cNvSpPr/>
            <p:nvPr/>
          </p:nvSpPr>
          <p:spPr>
            <a:xfrm>
              <a:off x="332694" y="4057908"/>
              <a:ext cx="1430994" cy="523220"/>
            </a:xfrm>
            <a:prstGeom prst="rect">
              <a:avLst/>
            </a:prstGeom>
          </p:spPr>
          <p:txBody>
            <a:bodyPr wrap="square">
              <a:spAutoFit/>
            </a:bodyPr>
            <a:lstStyle/>
            <a:p>
              <a:pPr algn="ctr"/>
              <a:r>
                <a:rPr lang="he-IL" sz="1400" b="1" dirty="0"/>
                <a:t>נמלת האש – </a:t>
              </a:r>
            </a:p>
            <a:p>
              <a:pPr algn="ctr"/>
              <a:r>
                <a:rPr lang="he-IL" sz="1400" b="1" dirty="0"/>
                <a:t>מין פולש</a:t>
              </a:r>
            </a:p>
          </p:txBody>
        </p:sp>
        <p:sp>
          <p:nvSpPr>
            <p:cNvPr id="25" name="מלבן 24"/>
            <p:cNvSpPr/>
            <p:nvPr/>
          </p:nvSpPr>
          <p:spPr>
            <a:xfrm>
              <a:off x="395536" y="1948770"/>
              <a:ext cx="3168352" cy="400110"/>
            </a:xfrm>
            <a:prstGeom prst="rect">
              <a:avLst/>
            </a:prstGeom>
          </p:spPr>
          <p:txBody>
            <a:bodyPr wrap="square">
              <a:spAutoFit/>
            </a:bodyPr>
            <a:lstStyle/>
            <a:p>
              <a:pPr algn="l">
                <a:spcAft>
                  <a:spcPts val="0"/>
                </a:spcAft>
              </a:pPr>
              <a:r>
                <a:rPr lang="en-US" sz="1000" dirty="0" err="1">
                  <a:latin typeface="Calibri"/>
                  <a:ea typeface="Calibri"/>
                  <a:cs typeface="Arial"/>
                </a:rPr>
                <a:t>Mahaodeh</a:t>
              </a:r>
              <a:r>
                <a:rPr lang="en-US" sz="1000" dirty="0">
                  <a:latin typeface="Calibri"/>
                  <a:ea typeface="Calibri"/>
                  <a:cs typeface="Arial"/>
                </a:rPr>
                <a:t> </a:t>
              </a:r>
            </a:p>
            <a:p>
              <a:pPr algn="l">
                <a:spcAft>
                  <a:spcPts val="0"/>
                </a:spcAft>
              </a:pPr>
              <a:r>
                <a:rPr lang="en-US" sz="1000" dirty="0">
                  <a:latin typeface="Calibri"/>
                  <a:ea typeface="Calibri"/>
                  <a:cs typeface="Arial"/>
                </a:rPr>
                <a:t>Wikimedia commons</a:t>
              </a:r>
              <a:endParaRPr lang="en-US" sz="1000" dirty="0">
                <a:effectLst/>
                <a:latin typeface="Calibri"/>
                <a:ea typeface="Calibri"/>
                <a:cs typeface="Aria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2420888"/>
              <a:ext cx="2268760" cy="1401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מלבן 25"/>
            <p:cNvSpPr/>
            <p:nvPr/>
          </p:nvSpPr>
          <p:spPr>
            <a:xfrm>
              <a:off x="387252" y="2473732"/>
              <a:ext cx="1376436" cy="523220"/>
            </a:xfrm>
            <a:prstGeom prst="rect">
              <a:avLst/>
            </a:prstGeom>
          </p:spPr>
          <p:txBody>
            <a:bodyPr wrap="square">
              <a:spAutoFit/>
            </a:bodyPr>
            <a:lstStyle/>
            <a:p>
              <a:pPr algn="ctr"/>
              <a:r>
                <a:rPr lang="he-IL" sz="1400" b="1" dirty="0"/>
                <a:t>גורילה – מין בסכנת הכחדה</a:t>
              </a:r>
            </a:p>
          </p:txBody>
        </p:sp>
        <p:sp>
          <p:nvSpPr>
            <p:cNvPr id="3" name="מלבן 2"/>
            <p:cNvSpPr/>
            <p:nvPr/>
          </p:nvSpPr>
          <p:spPr>
            <a:xfrm>
              <a:off x="4198972" y="1916832"/>
              <a:ext cx="4532010" cy="338554"/>
            </a:xfrm>
            <a:prstGeom prst="rect">
              <a:avLst/>
            </a:prstGeom>
          </p:spPr>
          <p:txBody>
            <a:bodyPr wrap="none">
              <a:spAutoFit/>
            </a:bodyPr>
            <a:lstStyle/>
            <a:p>
              <a:pPr lvl="0" algn="just">
                <a:defRPr/>
              </a:pPr>
              <a:r>
                <a:rPr lang="he-IL" sz="1600" b="1" dirty="0">
                  <a:solidFill>
                    <a:prstClr val="black"/>
                  </a:solidFill>
                </a:rPr>
                <a:t>בהמשך השיעור נדון </a:t>
              </a:r>
              <a:r>
                <a:rPr lang="he-IL" sz="1600" b="1" u="sng" dirty="0">
                  <a:solidFill>
                    <a:prstClr val="black"/>
                  </a:solidFill>
                </a:rPr>
                <a:t>באפקט החממה ובדלדול האוזון</a:t>
              </a:r>
              <a:r>
                <a:rPr lang="he-IL" sz="1600" b="1" dirty="0">
                  <a:solidFill>
                    <a:prstClr val="black"/>
                  </a:solidFill>
                </a:rPr>
                <a:t>.</a:t>
              </a:r>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930549"/>
              <a:ext cx="2336799" cy="1276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מלבן 28"/>
            <p:cNvSpPr/>
            <p:nvPr/>
          </p:nvSpPr>
          <p:spPr>
            <a:xfrm>
              <a:off x="188678" y="1104999"/>
              <a:ext cx="1430994" cy="307777"/>
            </a:xfrm>
            <a:prstGeom prst="rect">
              <a:avLst/>
            </a:prstGeom>
          </p:spPr>
          <p:txBody>
            <a:bodyPr wrap="square">
              <a:spAutoFit/>
            </a:bodyPr>
            <a:lstStyle/>
            <a:p>
              <a:r>
                <a:rPr lang="he-IL" sz="1400" b="1" dirty="0"/>
                <a:t>זיהום אוויר</a:t>
              </a:r>
            </a:p>
          </p:txBody>
        </p:sp>
      </p:grpSp>
      <p:pic>
        <p:nvPicPr>
          <p:cNvPr id="27" name="Picture 4" descr="http://www.ars.usda.gov/is/graphics/photos/sep99/k8575-1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1680" y="4094172"/>
            <a:ext cx="2268760" cy="1584530"/>
          </a:xfrm>
          <a:prstGeom prst="rect">
            <a:avLst/>
          </a:prstGeom>
          <a:noFill/>
          <a:extLst>
            <a:ext uri="{909E8E84-426E-40DD-AFC4-6F175D3DCCD1}">
              <a14:hiddenFill xmlns:a14="http://schemas.microsoft.com/office/drawing/2010/main">
                <a:solidFill>
                  <a:srgbClr val="FFFFFF"/>
                </a:solidFill>
              </a14:hiddenFill>
            </a:ext>
          </a:extLst>
        </p:spPr>
      </p:pic>
      <p:sp>
        <p:nvSpPr>
          <p:cNvPr id="28" name="מלבן 27"/>
          <p:cNvSpPr/>
          <p:nvPr/>
        </p:nvSpPr>
        <p:spPr>
          <a:xfrm>
            <a:off x="452718" y="5115294"/>
            <a:ext cx="1329315" cy="400110"/>
          </a:xfrm>
          <a:prstGeom prst="rect">
            <a:avLst/>
          </a:prstGeom>
        </p:spPr>
        <p:txBody>
          <a:bodyPr wrap="square">
            <a:spAutoFit/>
          </a:bodyPr>
          <a:lstStyle/>
          <a:p>
            <a:pPr algn="l">
              <a:spcAft>
                <a:spcPts val="0"/>
              </a:spcAft>
            </a:pPr>
            <a:r>
              <a:rPr lang="en-US" sz="1000" dirty="0">
                <a:latin typeface="Calibri"/>
                <a:ea typeface="Calibri"/>
                <a:cs typeface="Arial"/>
              </a:rPr>
              <a:t>Photo by Scott Bauer/USDA</a:t>
            </a:r>
            <a:endParaRPr lang="en-US" sz="1000" dirty="0">
              <a:effectLst/>
              <a:latin typeface="Calibri"/>
              <a:ea typeface="Calibri"/>
              <a:cs typeface="Arial"/>
            </a:endParaRPr>
          </a:p>
        </p:txBody>
      </p:sp>
    </p:spTree>
    <p:extLst>
      <p:ext uri="{BB962C8B-B14F-4D97-AF65-F5344CB8AC3E}">
        <p14:creationId xmlns:p14="http://schemas.microsoft.com/office/powerpoint/2010/main" val="1077300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AE70532-0FC7-4C5A-89A8-295D30CD246F}" type="slidenum">
              <a:rPr lang="he-IL" sz="1800" smtClean="0"/>
              <a:pPr fontAlgn="base">
                <a:spcBef>
                  <a:spcPct val="0"/>
                </a:spcBef>
                <a:spcAft>
                  <a:spcPct val="0"/>
                </a:spcAft>
                <a:defRPr/>
              </a:pPr>
              <a:t>8</a:t>
            </a:fld>
            <a:endParaRPr lang="he-IL" sz="1800" dirty="0"/>
          </a:p>
        </p:txBody>
      </p:sp>
      <p:sp>
        <p:nvSpPr>
          <p:cNvPr id="9" name="כותרת 8"/>
          <p:cNvSpPr>
            <a:spLocks noGrp="1"/>
          </p:cNvSpPr>
          <p:nvPr>
            <p:ph type="title"/>
          </p:nvPr>
        </p:nvSpPr>
        <p:spPr>
          <a:xfrm>
            <a:off x="301625" y="0"/>
            <a:ext cx="8229600" cy="439738"/>
          </a:xfrm>
        </p:spPr>
        <p:txBody>
          <a:bodyPr/>
          <a:lstStyle/>
          <a:p>
            <a:pPr fontAlgn="auto">
              <a:defRPr/>
            </a:pPr>
            <a:r>
              <a:rPr lang="he-IL" sz="1800" b="1" dirty="0">
                <a:solidFill>
                  <a:srgbClr val="FF6600"/>
                </a:solidFill>
                <a:ea typeface="+mn-ea"/>
              </a:rPr>
              <a:t>אפקט החממה</a:t>
            </a:r>
            <a:endParaRPr lang="he-IL" sz="1800" dirty="0"/>
          </a:p>
        </p:txBody>
      </p:sp>
      <p:sp>
        <p:nvSpPr>
          <p:cNvPr id="10" name="TextBox 9"/>
          <p:cNvSpPr txBox="1"/>
          <p:nvPr/>
        </p:nvSpPr>
        <p:spPr>
          <a:xfrm>
            <a:off x="301625" y="548506"/>
            <a:ext cx="8215313" cy="3384550"/>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dirty="0">
                <a:solidFill>
                  <a:prstClr val="black"/>
                </a:solidFill>
              </a:rPr>
              <a:t>קרינת השמש חודרת מבעד </a:t>
            </a:r>
            <a:r>
              <a:rPr lang="he-IL" dirty="0"/>
              <a:t>לאטמוספרה, מגיעה אל כדור הארץ ונקלטת בקרקע ובים. הקרקע והים מתחממים ופולטים קרינת חום. מקצת החום הנפלט מן הקרקע ומן הים נבלע על ידי פחמן דו-חמצני וגזים אחרים (מתאן, אדי מים, תחמוצות חנקן וחומרים נוספים) המצויים באטמוספרה של כדור הארץ, הנקראים גזי חממה, ולכן אינו </a:t>
            </a:r>
            <a:r>
              <a:rPr lang="he-IL" dirty="0">
                <a:solidFill>
                  <a:prstClr val="black"/>
                </a:solidFill>
              </a:rPr>
              <a:t>נפלט לחלל. </a:t>
            </a:r>
          </a:p>
          <a:p>
            <a:pPr>
              <a:defRPr/>
            </a:pPr>
            <a:r>
              <a:rPr lang="he-IL" dirty="0">
                <a:solidFill>
                  <a:prstClr val="black"/>
                </a:solidFill>
              </a:rPr>
              <a:t>תהליך זה נקרא </a:t>
            </a:r>
            <a:r>
              <a:rPr lang="he-IL" dirty="0">
                <a:solidFill>
                  <a:schemeClr val="accent3"/>
                </a:solidFill>
              </a:rPr>
              <a:t>אפקט החממה</a:t>
            </a:r>
            <a:r>
              <a:rPr lang="he-IL" dirty="0">
                <a:solidFill>
                  <a:prstClr val="black"/>
                </a:solidFill>
              </a:rPr>
              <a:t>. </a:t>
            </a:r>
          </a:p>
          <a:p>
            <a:pPr>
              <a:defRPr/>
            </a:pPr>
            <a:r>
              <a:rPr lang="he-IL" dirty="0">
                <a:solidFill>
                  <a:prstClr val="black"/>
                </a:solidFill>
              </a:rPr>
              <a:t>אפקט החממה הוא </a:t>
            </a:r>
            <a:r>
              <a:rPr lang="he-IL" dirty="0">
                <a:solidFill>
                  <a:srgbClr val="FF6600"/>
                </a:solidFill>
                <a:latin typeface="Arial"/>
                <a:cs typeface="Arial"/>
              </a:rPr>
              <a:t>תהליך טבעי, חשוב ורצוי</a:t>
            </a:r>
            <a:r>
              <a:rPr lang="he-IL" dirty="0">
                <a:solidFill>
                  <a:prstClr val="black"/>
                </a:solidFill>
              </a:rPr>
              <a:t>, שכן, הוא מאפשר טמפרטורה נוחה לקיום חיים על פני כדור הארץ. אילולא היו גזי החממה לוכדים את החום, היה כדור הארץ הופך למדבר קרח ולא היו </a:t>
            </a:r>
            <a:r>
              <a:rPr lang="he-IL" dirty="0"/>
              <a:t>יכולים להתקיים בו חיים. סביב הירח אין אטמוספרה, לכן אין גזי חממה שלוכדים את החום המתפזר ממנו, ולכן הטמפרטורה על הירח בלילה </a:t>
            </a:r>
            <a:r>
              <a:rPr lang="he-IL" dirty="0">
                <a:solidFill>
                  <a:prstClr val="black"/>
                </a:solidFill>
              </a:rPr>
              <a:t>היא בסביבות 230- מעלות !</a:t>
            </a:r>
          </a:p>
          <a:p>
            <a:pPr>
              <a:defRPr/>
            </a:pPr>
            <a:r>
              <a:rPr lang="he-IL" dirty="0">
                <a:solidFill>
                  <a:schemeClr val="accent3"/>
                </a:solidFill>
              </a:rPr>
              <a:t>בימינו, הבעיה היא שעקב העלייה בריכוז הפחמן הדו-חמצני באוויר, הנגרמת בהשפעת האדם, אפקט החממה מתגבר וכדור הארץ מתחמם יותר מדי....</a:t>
            </a:r>
          </a:p>
          <a:p>
            <a:pPr>
              <a:defRPr/>
            </a:pPr>
            <a:endParaRPr lang="he-IL" dirty="0">
              <a:solidFill>
                <a:schemeClr val="accent3"/>
              </a:solidFill>
            </a:endParaRPr>
          </a:p>
          <a:p>
            <a:pPr>
              <a:defRPr/>
            </a:pPr>
            <a:endParaRPr lang="he-IL" dirty="0">
              <a:solidFill>
                <a:prstClr val="black"/>
              </a:solidFil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p:txBody>
      </p:sp>
      <p:pic>
        <p:nvPicPr>
          <p:cNvPr id="37894"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625" y="3797572"/>
            <a:ext cx="8215313"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8</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grpSp>
        <p:nvGrpSpPr>
          <p:cNvPr id="3" name="קבוצה 2"/>
          <p:cNvGrpSpPr/>
          <p:nvPr/>
        </p:nvGrpSpPr>
        <p:grpSpPr>
          <a:xfrm>
            <a:off x="711416" y="5929237"/>
            <a:ext cx="7264793" cy="524099"/>
            <a:chOff x="711416" y="5805264"/>
            <a:chExt cx="7264793" cy="524099"/>
          </a:xfrm>
        </p:grpSpPr>
        <p:sp>
          <p:nvSpPr>
            <p:cNvPr id="2" name="מלבן 1"/>
            <p:cNvSpPr/>
            <p:nvPr/>
          </p:nvSpPr>
          <p:spPr>
            <a:xfrm>
              <a:off x="711416" y="5805264"/>
              <a:ext cx="1268296" cy="523220"/>
            </a:xfrm>
            <a:prstGeom prst="rect">
              <a:avLst/>
            </a:prstGeom>
          </p:spPr>
          <p:txBody>
            <a:bodyPr wrap="none">
              <a:spAutoFit/>
            </a:bodyPr>
            <a:lstStyle/>
            <a:p>
              <a:r>
                <a:rPr lang="he-IL" sz="1400" b="1" dirty="0"/>
                <a:t>קרינת השמש </a:t>
              </a:r>
            </a:p>
            <a:p>
              <a:r>
                <a:rPr lang="he-IL" sz="1400" b="1" dirty="0"/>
                <a:t>נקלטת בקרקע</a:t>
              </a:r>
            </a:p>
          </p:txBody>
        </p:sp>
        <p:sp>
          <p:nvSpPr>
            <p:cNvPr id="12" name="מלבן 11"/>
            <p:cNvSpPr/>
            <p:nvPr/>
          </p:nvSpPr>
          <p:spPr>
            <a:xfrm>
              <a:off x="3419872" y="5805264"/>
              <a:ext cx="1515158" cy="523220"/>
            </a:xfrm>
            <a:prstGeom prst="rect">
              <a:avLst/>
            </a:prstGeom>
          </p:spPr>
          <p:txBody>
            <a:bodyPr wrap="none">
              <a:spAutoFit/>
            </a:bodyPr>
            <a:lstStyle/>
            <a:p>
              <a:r>
                <a:rPr lang="he-IL" sz="1400" b="1" dirty="0"/>
                <a:t>הקרקע מתחממת </a:t>
              </a:r>
            </a:p>
            <a:p>
              <a:r>
                <a:rPr lang="he-IL" sz="1400" b="1" dirty="0"/>
                <a:t>ופולטת קרינת חום</a:t>
              </a:r>
            </a:p>
          </p:txBody>
        </p:sp>
        <p:sp>
          <p:nvSpPr>
            <p:cNvPr id="13" name="מלבן 12"/>
            <p:cNvSpPr/>
            <p:nvPr/>
          </p:nvSpPr>
          <p:spPr>
            <a:xfrm>
              <a:off x="6376092" y="5806143"/>
              <a:ext cx="1600117" cy="523220"/>
            </a:xfrm>
            <a:prstGeom prst="rect">
              <a:avLst/>
            </a:prstGeom>
          </p:spPr>
          <p:txBody>
            <a:bodyPr wrap="none">
              <a:spAutoFit/>
            </a:bodyPr>
            <a:lstStyle/>
            <a:p>
              <a:r>
                <a:rPr lang="he-IL" sz="1400" b="1" dirty="0"/>
                <a:t>  מקצת החום נבלע </a:t>
              </a:r>
            </a:p>
            <a:p>
              <a:r>
                <a:rPr lang="he-IL" sz="1400" b="1" dirty="0"/>
                <a:t>על ידי גזי החממה</a:t>
              </a:r>
            </a:p>
          </p:txBody>
        </p:sp>
      </p:grpSp>
      <p:sp>
        <p:nvSpPr>
          <p:cNvPr id="4" name="מלבן 3"/>
          <p:cNvSpPr/>
          <p:nvPr/>
        </p:nvSpPr>
        <p:spPr>
          <a:xfrm>
            <a:off x="816491" y="6453336"/>
            <a:ext cx="6707837" cy="307777"/>
          </a:xfrm>
          <a:prstGeom prst="rect">
            <a:avLst/>
          </a:prstGeom>
        </p:spPr>
        <p:txBody>
          <a:bodyPr wrap="square">
            <a:spAutoFit/>
          </a:bodyPr>
          <a:lstStyle/>
          <a:p>
            <a:pPr lvl="0" algn="ctr" fontAlgn="auto">
              <a:spcBef>
                <a:spcPts val="0"/>
              </a:spcBef>
              <a:spcAft>
                <a:spcPts val="0"/>
              </a:spcAft>
              <a:defRPr/>
            </a:pPr>
            <a:r>
              <a:rPr lang="he-IL" sz="1400" b="1" dirty="0">
                <a:solidFill>
                  <a:prstClr val="black"/>
                </a:solidFill>
                <a:latin typeface="Arial"/>
                <a:cs typeface="Arial"/>
                <a:hlinkClick r:id="rId3"/>
              </a:rPr>
              <a:t>הפעילו את ההדמיה ובדקו כיצד פעולות האדם מגבירות את אפקט החממה. </a:t>
            </a:r>
            <a:endParaRPr lang="he-IL" sz="1400" b="1" dirty="0">
              <a:solidFill>
                <a:prstClr val="black"/>
              </a:solidFill>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4F6A233-8AEB-496F-9C41-265E9C8A4E83}" type="slidenum">
              <a:rPr lang="he-IL" smtClean="0"/>
              <a:pPr fontAlgn="base">
                <a:spcBef>
                  <a:spcPct val="0"/>
                </a:spcBef>
                <a:spcAft>
                  <a:spcPct val="0"/>
                </a:spcAft>
                <a:defRPr/>
              </a:pPr>
              <a:t>9</a:t>
            </a:fld>
            <a:endParaRPr lang="he-IL" dirty="0"/>
          </a:p>
        </p:txBody>
      </p:sp>
      <p:sp>
        <p:nvSpPr>
          <p:cNvPr id="38916" name="כותרת 5"/>
          <p:cNvSpPr>
            <a:spLocks noGrp="1"/>
          </p:cNvSpPr>
          <p:nvPr>
            <p:ph type="ctrTitle"/>
          </p:nvPr>
        </p:nvSpPr>
        <p:spPr bwMode="auto">
          <a:xfrm>
            <a:off x="104775" y="35347"/>
            <a:ext cx="8539163"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a:solidFill>
                  <a:srgbClr val="FF6600"/>
                </a:solidFill>
              </a:rPr>
              <a:t>המשותף בין התהליכים המתרחשים בחממה לבין אפקט החממה המתרחש בכדור הארץ</a:t>
            </a:r>
            <a:endParaRPr lang="he-IL" altLang="he-IL" sz="1800"/>
          </a:p>
        </p:txBody>
      </p:sp>
      <p:sp>
        <p:nvSpPr>
          <p:cNvPr id="9" name="TextBox 8"/>
          <p:cNvSpPr txBox="1"/>
          <p:nvPr/>
        </p:nvSpPr>
        <p:spPr>
          <a:xfrm>
            <a:off x="104775" y="541338"/>
            <a:ext cx="8504238" cy="14763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latin typeface="Arial"/>
                <a:cs typeface="Arial"/>
              </a:rPr>
              <a:t>אפקט החממה נקרא כך משום שהוא דומה לתהליך המתרחש בחממה.</a:t>
            </a:r>
          </a:p>
          <a:p>
            <a:pPr fontAlgn="auto">
              <a:spcBef>
                <a:spcPts val="0"/>
              </a:spcBef>
              <a:spcAft>
                <a:spcPts val="0"/>
              </a:spcAft>
              <a:defRPr/>
            </a:pPr>
            <a:r>
              <a:rPr lang="he-IL" dirty="0">
                <a:latin typeface="Arial"/>
                <a:cs typeface="Arial"/>
              </a:rPr>
              <a:t>קרני השמש חודרות דרך דופנות החממה השקופות וגורמות להתחממות הקרקע.</a:t>
            </a:r>
          </a:p>
          <a:p>
            <a:pPr fontAlgn="auto">
              <a:spcBef>
                <a:spcPts val="0"/>
              </a:spcBef>
              <a:spcAft>
                <a:spcPts val="0"/>
              </a:spcAft>
              <a:defRPr/>
            </a:pPr>
            <a:r>
              <a:rPr lang="he-IL" dirty="0">
                <a:latin typeface="Arial"/>
                <a:cs typeface="Arial"/>
              </a:rPr>
              <a:t>הקרקע פולטת קרינת חום.</a:t>
            </a:r>
          </a:p>
          <a:p>
            <a:pPr fontAlgn="auto">
              <a:spcBef>
                <a:spcPts val="0"/>
              </a:spcBef>
              <a:spcAft>
                <a:spcPts val="0"/>
              </a:spcAft>
              <a:defRPr/>
            </a:pPr>
            <a:r>
              <a:rPr lang="he-IL" dirty="0">
                <a:latin typeface="Arial"/>
                <a:cs typeface="Arial"/>
              </a:rPr>
              <a:t>דופנות החממה אינם מאפשרים לקרינת החום להתפזר,</a:t>
            </a:r>
          </a:p>
          <a:p>
            <a:pPr fontAlgn="auto">
              <a:spcBef>
                <a:spcPts val="0"/>
              </a:spcBef>
              <a:spcAft>
                <a:spcPts val="0"/>
              </a:spcAft>
              <a:defRPr/>
            </a:pPr>
            <a:r>
              <a:rPr lang="he-IL" dirty="0">
                <a:latin typeface="Arial"/>
                <a:cs typeface="Arial"/>
              </a:rPr>
              <a:t>ולכן החום נכלא בתוך החממה וגורם להתחממותה.</a:t>
            </a:r>
          </a:p>
        </p:txBody>
      </p:sp>
      <p:grpSp>
        <p:nvGrpSpPr>
          <p:cNvPr id="38918" name="קבוצה 7175"/>
          <p:cNvGrpSpPr>
            <a:grpSpLocks/>
          </p:cNvGrpSpPr>
          <p:nvPr/>
        </p:nvGrpSpPr>
        <p:grpSpPr bwMode="auto">
          <a:xfrm>
            <a:off x="2136775" y="2173288"/>
            <a:ext cx="5689600" cy="4146550"/>
            <a:chOff x="2326305" y="2348880"/>
            <a:chExt cx="4477943" cy="3816424"/>
          </a:xfrm>
        </p:grpSpPr>
        <p:sp>
          <p:nvSpPr>
            <p:cNvPr id="2" name="מלבן 1"/>
            <p:cNvSpPr/>
            <p:nvPr/>
          </p:nvSpPr>
          <p:spPr>
            <a:xfrm>
              <a:off x="2340049" y="3789536"/>
              <a:ext cx="4464199" cy="23757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 name="שמש 2"/>
            <p:cNvSpPr/>
            <p:nvPr/>
          </p:nvSpPr>
          <p:spPr>
            <a:xfrm>
              <a:off x="2483733" y="2348880"/>
              <a:ext cx="1584272" cy="1008167"/>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cxnSp>
          <p:nvCxnSpPr>
            <p:cNvPr id="8" name="מחבר חץ ישר 7"/>
            <p:cNvCxnSpPr/>
            <p:nvPr/>
          </p:nvCxnSpPr>
          <p:spPr>
            <a:xfrm flipH="1">
              <a:off x="2916034" y="3357047"/>
              <a:ext cx="143684" cy="2375768"/>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מחבר חץ ישר 11"/>
            <p:cNvCxnSpPr/>
            <p:nvPr/>
          </p:nvCxnSpPr>
          <p:spPr>
            <a:xfrm>
              <a:off x="3335841" y="3336592"/>
              <a:ext cx="732164" cy="2324628"/>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מחבר חץ ישר 12"/>
            <p:cNvCxnSpPr/>
            <p:nvPr/>
          </p:nvCxnSpPr>
          <p:spPr>
            <a:xfrm>
              <a:off x="3062217" y="3140803"/>
              <a:ext cx="1400606" cy="2520417"/>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4" name="מלבן 13"/>
            <p:cNvSpPr/>
            <p:nvPr/>
          </p:nvSpPr>
          <p:spPr>
            <a:xfrm>
              <a:off x="2326305" y="5661220"/>
              <a:ext cx="4446708" cy="504084"/>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cxnSp>
          <p:nvCxnSpPr>
            <p:cNvPr id="18" name="מחבר חץ ישר 17"/>
            <p:cNvCxnSpPr/>
            <p:nvPr/>
          </p:nvCxnSpPr>
          <p:spPr>
            <a:xfrm flipV="1">
              <a:off x="5436127" y="3820219"/>
              <a:ext cx="0" cy="18410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מחבר חץ ישר 20"/>
            <p:cNvCxnSpPr/>
            <p:nvPr/>
          </p:nvCxnSpPr>
          <p:spPr>
            <a:xfrm flipV="1">
              <a:off x="6012112" y="3830447"/>
              <a:ext cx="0" cy="18512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מחבר ישר 19"/>
            <p:cNvCxnSpPr/>
            <p:nvPr/>
          </p:nvCxnSpPr>
          <p:spPr>
            <a:xfrm flipH="1">
              <a:off x="5152507" y="3820219"/>
              <a:ext cx="64845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מחבר ישר 24"/>
            <p:cNvCxnSpPr/>
            <p:nvPr/>
          </p:nvCxnSpPr>
          <p:spPr>
            <a:xfrm flipH="1">
              <a:off x="5800959" y="3820219"/>
              <a:ext cx="64845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מחבר חץ ישר 23"/>
            <p:cNvCxnSpPr/>
            <p:nvPr/>
          </p:nvCxnSpPr>
          <p:spPr>
            <a:xfrm>
              <a:off x="6032103" y="3830447"/>
              <a:ext cx="288618" cy="2571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מחבר חץ ישר 28"/>
            <p:cNvCxnSpPr/>
            <p:nvPr/>
          </p:nvCxnSpPr>
          <p:spPr>
            <a:xfrm flipH="1">
              <a:off x="5772222" y="3830447"/>
              <a:ext cx="228645" cy="2571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מחבר חץ ישר 32"/>
            <p:cNvCxnSpPr/>
            <p:nvPr/>
          </p:nvCxnSpPr>
          <p:spPr>
            <a:xfrm>
              <a:off x="5512341" y="3843597"/>
              <a:ext cx="259881" cy="25569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מחבר חץ ישר 34"/>
            <p:cNvCxnSpPr/>
            <p:nvPr/>
          </p:nvCxnSpPr>
          <p:spPr>
            <a:xfrm flipH="1">
              <a:off x="5152507" y="3820219"/>
              <a:ext cx="231144" cy="27907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228722" y="4509864"/>
              <a:ext cx="750905" cy="34044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FF0000"/>
                  </a:solidFill>
                  <a:latin typeface="Arial"/>
                  <a:cs typeface="Arial"/>
                </a:rPr>
                <a:t>חום</a:t>
              </a:r>
            </a:p>
          </p:txBody>
        </p:sp>
        <p:pic>
          <p:nvPicPr>
            <p:cNvPr id="389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7120" y="4489366"/>
              <a:ext cx="215537" cy="99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מחבר חץ ישר 44"/>
            <p:cNvCxnSpPr/>
            <p:nvPr/>
          </p:nvCxnSpPr>
          <p:spPr>
            <a:xfrm flipV="1">
              <a:off x="6418176" y="4977420"/>
              <a:ext cx="12494" cy="21916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4424363" y="3354388"/>
            <a:ext cx="955675" cy="368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latin typeface="Arial"/>
                <a:cs typeface="Arial"/>
              </a:rPr>
              <a:t>חממה</a:t>
            </a:r>
          </a:p>
        </p:txBody>
      </p:sp>
      <p:sp>
        <p:nvSpPr>
          <p:cNvPr id="50" name="TextBox 49"/>
          <p:cNvSpPr txBox="1"/>
          <p:nvPr/>
        </p:nvSpPr>
        <p:spPr>
          <a:xfrm>
            <a:off x="4227513" y="5891213"/>
            <a:ext cx="954087" cy="368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latin typeface="Arial"/>
                <a:cs typeface="Arial"/>
              </a:rPr>
              <a:t>הקרקע</a:t>
            </a:r>
          </a:p>
        </p:txBody>
      </p:sp>
      <p:sp>
        <p:nvSpPr>
          <p:cNvPr id="7179" name="ענן 7178"/>
          <p:cNvSpPr/>
          <p:nvPr/>
        </p:nvSpPr>
        <p:spPr>
          <a:xfrm>
            <a:off x="4359275" y="4260850"/>
            <a:ext cx="1516063" cy="827088"/>
          </a:xfrm>
          <a:prstGeom prst="clou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180" name="מלבן 7179"/>
          <p:cNvSpPr/>
          <p:nvPr/>
        </p:nvSpPr>
        <p:spPr>
          <a:xfrm>
            <a:off x="5038725" y="5086350"/>
            <a:ext cx="142875" cy="6762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3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9</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1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7_Office Theme">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ahshon">
      <a:majorFont>
        <a:latin typeface="Arial"/>
        <a:ea typeface=""/>
        <a:cs typeface="Arial"/>
      </a:majorFont>
      <a:minorFont>
        <a:latin typeface="Arial"/>
        <a:ea typeface=""/>
        <a:cs typeface="Arial"/>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1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Override1.xml><?xml version="1.0" encoding="utf-8"?>
<a:themeOverride xmlns:a="http://schemas.openxmlformats.org/drawingml/2006/main">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9688</TotalTime>
  <Words>2396</Words>
  <Application>Microsoft Office PowerPoint</Application>
  <PresentationFormat>‫הצגה על המסך (4:3)</PresentationFormat>
  <Paragraphs>376</Paragraphs>
  <Slides>25</Slides>
  <Notes>1</Notes>
  <HiddenSlides>0</HiddenSlides>
  <MMClips>0</MMClips>
  <ScaleCrop>false</ScaleCrop>
  <HeadingPairs>
    <vt:vector size="6" baseType="variant">
      <vt:variant>
        <vt:lpstr>גופנים בשימוש</vt:lpstr>
      </vt:variant>
      <vt:variant>
        <vt:i4>4</vt:i4>
      </vt:variant>
      <vt:variant>
        <vt:lpstr>ערכת נושא</vt:lpstr>
      </vt:variant>
      <vt:variant>
        <vt:i4>9</vt:i4>
      </vt:variant>
      <vt:variant>
        <vt:lpstr>כותרות שקופיות</vt:lpstr>
      </vt:variant>
      <vt:variant>
        <vt:i4>25</vt:i4>
      </vt:variant>
    </vt:vector>
  </HeadingPairs>
  <TitlesOfParts>
    <vt:vector size="38" baseType="lpstr">
      <vt:lpstr>Arial</vt:lpstr>
      <vt:lpstr>Calibri</vt:lpstr>
      <vt:lpstr>Consolas</vt:lpstr>
      <vt:lpstr>Times New Roman</vt:lpstr>
      <vt:lpstr>1_Office Theme</vt:lpstr>
      <vt:lpstr>2_Office Theme</vt:lpstr>
      <vt:lpstr>3_Office Theme</vt:lpstr>
      <vt:lpstr>4_Office Theme</vt:lpstr>
      <vt:lpstr>5_Office Theme</vt:lpstr>
      <vt:lpstr>6_Office Theme</vt:lpstr>
      <vt:lpstr>14_Office Theme</vt:lpstr>
      <vt:lpstr>7_Office Theme</vt:lpstr>
      <vt:lpstr>19_Office Theme</vt:lpstr>
      <vt:lpstr>מצגת של PowerPoint‏</vt:lpstr>
      <vt:lpstr> לאדם יש השפעה מרחיקת לכת על הסביבה הטבעית </vt:lpstr>
      <vt:lpstr> לאדם יש השפעה מרחיקת לכת על הסביבה הטבעית </vt:lpstr>
      <vt:lpstr> לאדם יש השפעה מרחיקת לכת על הסביבה הטבעית </vt:lpstr>
      <vt:lpstr>שאלה 1</vt:lpstr>
      <vt:lpstr>תשובה</vt:lpstr>
      <vt:lpstr>האדם משפיע על סביבתו ומשנה אותה</vt:lpstr>
      <vt:lpstr>אפקט החממה</vt:lpstr>
      <vt:lpstr>המשותף בין התהליכים המתרחשים בחממה לבין אפקט החממה המתרחש בכדור הארץ</vt:lpstr>
      <vt:lpstr>שאלה 2</vt:lpstr>
      <vt:lpstr>תשובה</vt:lpstr>
      <vt:lpstr>השפעות העלייה בטמפרטורת כדור הארץ עקב אפקט החממה</vt:lpstr>
      <vt:lpstr>שאלה 3</vt:lpstr>
      <vt:lpstr>תשובה</vt:lpstr>
      <vt:lpstr>שאלה 4: הגורמים לעלייה בריכוז ה-CO2 ולהיווצרות אפקט החממה</vt:lpstr>
      <vt:lpstr>תשובה</vt:lpstr>
      <vt:lpstr>שאלה 4</vt:lpstr>
      <vt:lpstr>תשובה</vt:lpstr>
      <vt:lpstr>דלדול שכבת האוזון באטמוספרה (ה"חור" באוזון)</vt:lpstr>
      <vt:lpstr>ה"חור" באוזון הולך ונסגר</vt:lpstr>
      <vt:lpstr>שאלה 5</vt:lpstr>
      <vt:lpstr>תשובה</vt:lpstr>
      <vt:lpstr>אפקט החממה        ה"חור" באוזון</vt:lpstr>
      <vt:lpstr>סיכום: מעורבות האדם בטבע</vt:lpstr>
      <vt:lpstr>המשך סיכום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622</cp:revision>
  <dcterms:created xsi:type="dcterms:W3CDTF">2010-09-05T07:07:37Z</dcterms:created>
  <dcterms:modified xsi:type="dcterms:W3CDTF">2017-12-19T12:48:48Z</dcterms:modified>
</cp:coreProperties>
</file>