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8.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9.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0.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1.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747" r:id="rId2"/>
    <p:sldMasterId id="2147483756" r:id="rId3"/>
    <p:sldMasterId id="2147483801" r:id="rId4"/>
    <p:sldMasterId id="2147484131" r:id="rId5"/>
    <p:sldMasterId id="2147484221" r:id="rId6"/>
    <p:sldMasterId id="2147486625" r:id="rId7"/>
    <p:sldMasterId id="2147486631" r:id="rId8"/>
    <p:sldMasterId id="2147486636" r:id="rId9"/>
    <p:sldMasterId id="2147486643" r:id="rId10"/>
    <p:sldMasterId id="2147486649" r:id="rId11"/>
    <p:sldMasterId id="2147486653" r:id="rId12"/>
  </p:sldMasterIdLst>
  <p:notesMasterIdLst>
    <p:notesMasterId r:id="rId40"/>
  </p:notesMasterIdLst>
  <p:sldIdLst>
    <p:sldId id="623" r:id="rId13"/>
    <p:sldId id="633" r:id="rId14"/>
    <p:sldId id="592" r:id="rId15"/>
    <p:sldId id="628" r:id="rId16"/>
    <p:sldId id="601" r:id="rId17"/>
    <p:sldId id="603" r:id="rId18"/>
    <p:sldId id="602" r:id="rId19"/>
    <p:sldId id="600" r:id="rId20"/>
    <p:sldId id="636" r:id="rId21"/>
    <p:sldId id="599" r:id="rId22"/>
    <p:sldId id="619" r:id="rId23"/>
    <p:sldId id="549" r:id="rId24"/>
    <p:sldId id="638" r:id="rId25"/>
    <p:sldId id="595" r:id="rId26"/>
    <p:sldId id="612" r:id="rId27"/>
    <p:sldId id="596" r:id="rId28"/>
    <p:sldId id="613" r:id="rId29"/>
    <p:sldId id="620" r:id="rId30"/>
    <p:sldId id="635" r:id="rId31"/>
    <p:sldId id="561" r:id="rId32"/>
    <p:sldId id="608" r:id="rId33"/>
    <p:sldId id="570" r:id="rId34"/>
    <p:sldId id="640" r:id="rId35"/>
    <p:sldId id="564" r:id="rId36"/>
    <p:sldId id="571" r:id="rId37"/>
    <p:sldId id="625" r:id="rId38"/>
    <p:sldId id="639" r:id="rId39"/>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C72"/>
    <a:srgbClr val="FF6600"/>
    <a:srgbClr val="CC9900"/>
    <a:srgbClr val="CC00FF"/>
    <a:srgbClr val="038EED"/>
    <a:srgbClr val="717171"/>
    <a:srgbClr val="FFFF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15" autoAdjust="0"/>
    <p:restoredTop sz="86372" autoAdjust="0"/>
  </p:normalViewPr>
  <p:slideViewPr>
    <p:cSldViewPr>
      <p:cViewPr varScale="1">
        <p:scale>
          <a:sx n="72" d="100"/>
          <a:sy n="72" d="100"/>
        </p:scale>
        <p:origin x="1332" y="54"/>
      </p:cViewPr>
      <p:guideLst>
        <p:guide orient="horz" pos="2160"/>
        <p:guide pos="2880"/>
      </p:guideLst>
    </p:cSldViewPr>
  </p:slideViewPr>
  <p:outlineViewPr>
    <p:cViewPr>
      <p:scale>
        <a:sx n="33" d="100"/>
        <a:sy n="33" d="100"/>
      </p:scale>
      <p:origin x="0" y="327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4AFF29-EC00-42B3-B167-13E1329215C1}"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pPr rtl="1"/>
          <a:endParaRPr lang="he-IL"/>
        </a:p>
      </dgm:t>
    </dgm:pt>
    <dgm:pt modelId="{D7BF923F-5ADB-477D-865E-B5254E951081}">
      <dgm:prSet phldrT="[טקסט]" custT="1"/>
      <dgm:spPr/>
      <dgm:t>
        <a:bodyPr/>
        <a:lstStyle/>
        <a:p>
          <a:pPr rtl="1"/>
          <a:r>
            <a:rPr lang="he-IL" sz="1800" b="1" dirty="0">
              <a:solidFill>
                <a:schemeClr val="accent3"/>
              </a:solidFill>
            </a:rPr>
            <a:t>המגוון הביולוגי </a:t>
          </a:r>
        </a:p>
        <a:p>
          <a:pPr rtl="1"/>
          <a:r>
            <a:rPr lang="he-IL" sz="1800" dirty="0"/>
            <a:t>מתפתח ומשתנה בהשפעת:</a:t>
          </a:r>
        </a:p>
      </dgm:t>
    </dgm:pt>
    <dgm:pt modelId="{BEFD7EF8-605A-41F1-A82B-E1D9D1C87861}" type="parTrans" cxnId="{CCCAA65B-BBF1-47ED-9C7A-72632F1F318B}">
      <dgm:prSet/>
      <dgm:spPr/>
      <dgm:t>
        <a:bodyPr/>
        <a:lstStyle/>
        <a:p>
          <a:pPr rtl="1"/>
          <a:endParaRPr lang="he-IL"/>
        </a:p>
      </dgm:t>
    </dgm:pt>
    <dgm:pt modelId="{CF33C8F3-233C-49A8-B62A-448B0BAB9117}" type="sibTrans" cxnId="{CCCAA65B-BBF1-47ED-9C7A-72632F1F318B}">
      <dgm:prSet/>
      <dgm:spPr/>
      <dgm:t>
        <a:bodyPr/>
        <a:lstStyle/>
        <a:p>
          <a:pPr rtl="1"/>
          <a:endParaRPr lang="he-IL"/>
        </a:p>
      </dgm:t>
    </dgm:pt>
    <dgm:pt modelId="{067CEA8D-3ABC-4721-AF12-5EE8929A5376}">
      <dgm:prSet phldrT="[טקסט]" custT="1"/>
      <dgm:spPr/>
      <dgm:t>
        <a:bodyPr/>
        <a:lstStyle/>
        <a:p>
          <a:pPr rtl="1"/>
          <a:r>
            <a:rPr lang="he-IL" sz="1800" b="1" dirty="0">
              <a:solidFill>
                <a:schemeClr val="accent3"/>
              </a:solidFill>
            </a:rPr>
            <a:t>גורמים ותהליכים אקולוגיים</a:t>
          </a:r>
        </a:p>
        <a:p>
          <a:pPr rtl="1"/>
          <a:r>
            <a:rPr lang="he-IL" sz="1800" dirty="0"/>
            <a:t>(תנאים א-ביוטיים, יחסי גומלין בין יצורים)</a:t>
          </a:r>
        </a:p>
      </dgm:t>
    </dgm:pt>
    <dgm:pt modelId="{C0015D4B-B8B9-4583-A86D-0AC45B6D16C2}" type="parTrans" cxnId="{A7917F58-7450-4FCD-8511-67D26837D898}">
      <dgm:prSet/>
      <dgm:spPr/>
      <dgm:t>
        <a:bodyPr/>
        <a:lstStyle/>
        <a:p>
          <a:pPr rtl="1"/>
          <a:endParaRPr lang="he-IL" dirty="0"/>
        </a:p>
      </dgm:t>
    </dgm:pt>
    <dgm:pt modelId="{02D0990C-46FD-431D-86EF-B0A5D808B5B4}" type="sibTrans" cxnId="{A7917F58-7450-4FCD-8511-67D26837D898}">
      <dgm:prSet/>
      <dgm:spPr/>
      <dgm:t>
        <a:bodyPr/>
        <a:lstStyle/>
        <a:p>
          <a:pPr rtl="1"/>
          <a:endParaRPr lang="he-IL"/>
        </a:p>
      </dgm:t>
    </dgm:pt>
    <dgm:pt modelId="{754A57BA-CA53-4489-907B-8D32B2ED98A5}">
      <dgm:prSet phldrT="[טקסט]" custT="1"/>
      <dgm:spPr/>
      <dgm:t>
        <a:bodyPr/>
        <a:lstStyle/>
        <a:p>
          <a:pPr rtl="1"/>
          <a:r>
            <a:rPr lang="he-IL" sz="1800" b="1" dirty="0">
              <a:solidFill>
                <a:schemeClr val="accent3"/>
              </a:solidFill>
            </a:rPr>
            <a:t>תהליכים אבולוציוניים</a:t>
          </a:r>
        </a:p>
        <a:p>
          <a:pPr rtl="1"/>
          <a:r>
            <a:rPr lang="he-IL" sz="1800" dirty="0"/>
            <a:t>(יצירת מינים, ברֵרה טבעית, הכחדת מינים)</a:t>
          </a:r>
        </a:p>
      </dgm:t>
    </dgm:pt>
    <dgm:pt modelId="{292336CD-A1D4-493D-8D70-EE3CE87C809F}" type="parTrans" cxnId="{3D7E6F31-F3E1-4964-9820-099736734003}">
      <dgm:prSet/>
      <dgm:spPr/>
      <dgm:t>
        <a:bodyPr/>
        <a:lstStyle/>
        <a:p>
          <a:pPr rtl="1"/>
          <a:endParaRPr lang="he-IL" dirty="0"/>
        </a:p>
      </dgm:t>
    </dgm:pt>
    <dgm:pt modelId="{51413AED-CC91-483E-BCA1-35D7EB1E3230}" type="sibTrans" cxnId="{3D7E6F31-F3E1-4964-9820-099736734003}">
      <dgm:prSet/>
      <dgm:spPr/>
      <dgm:t>
        <a:bodyPr/>
        <a:lstStyle/>
        <a:p>
          <a:pPr rtl="1"/>
          <a:endParaRPr lang="he-IL"/>
        </a:p>
      </dgm:t>
    </dgm:pt>
    <dgm:pt modelId="{270C518D-BF3D-4990-87D6-FE328A2643B5}">
      <dgm:prSet phldrT="[טקסט]" custT="1"/>
      <dgm:spPr/>
      <dgm:t>
        <a:bodyPr/>
        <a:lstStyle/>
        <a:p>
          <a:pPr rtl="1"/>
          <a:r>
            <a:rPr lang="he-IL" sz="1800" b="1" dirty="0">
              <a:solidFill>
                <a:schemeClr val="accent3"/>
              </a:solidFill>
            </a:rPr>
            <a:t>מקורות גנטיים</a:t>
          </a:r>
        </a:p>
        <a:p>
          <a:pPr rtl="1"/>
          <a:r>
            <a:rPr lang="he-IL" sz="1800" dirty="0"/>
            <a:t>(רבייה מינית ומוטציות)</a:t>
          </a:r>
        </a:p>
      </dgm:t>
    </dgm:pt>
    <dgm:pt modelId="{A73D1A7F-4357-44DD-85D8-4832EFF816E0}" type="parTrans" cxnId="{546DDA58-2382-445B-B7AE-EFB85C14C196}">
      <dgm:prSet/>
      <dgm:spPr/>
      <dgm:t>
        <a:bodyPr/>
        <a:lstStyle/>
        <a:p>
          <a:pPr rtl="1"/>
          <a:endParaRPr lang="he-IL" dirty="0"/>
        </a:p>
      </dgm:t>
    </dgm:pt>
    <dgm:pt modelId="{A4C1A41C-04EA-4F5E-8F50-CC6ECDB5265E}" type="sibTrans" cxnId="{546DDA58-2382-445B-B7AE-EFB85C14C196}">
      <dgm:prSet/>
      <dgm:spPr/>
      <dgm:t>
        <a:bodyPr/>
        <a:lstStyle/>
        <a:p>
          <a:pPr rtl="1"/>
          <a:endParaRPr lang="he-IL"/>
        </a:p>
      </dgm:t>
    </dgm:pt>
    <dgm:pt modelId="{3AF12932-AF8E-44C7-94D2-D92F46DCC25F}">
      <dgm:prSet custT="1"/>
      <dgm:spPr/>
      <dgm:t>
        <a:bodyPr/>
        <a:lstStyle/>
        <a:p>
          <a:pPr rtl="1"/>
          <a:r>
            <a:rPr lang="he-IL" sz="1800" b="1" dirty="0">
              <a:solidFill>
                <a:schemeClr val="accent3"/>
              </a:solidFill>
            </a:rPr>
            <a:t>תהליכים </a:t>
          </a:r>
          <a:r>
            <a:rPr lang="he-IL" sz="1800" b="1" noProof="1">
              <a:solidFill>
                <a:schemeClr val="accent3"/>
              </a:solidFill>
            </a:rPr>
            <a:t>גאולוגיים</a:t>
          </a:r>
        </a:p>
        <a:p>
          <a:pPr rtl="1"/>
          <a:r>
            <a:rPr lang="he-IL" sz="1800" dirty="0"/>
            <a:t>(כגון רעידות אדמה, התפרצויות הרי</a:t>
          </a:r>
          <a:r>
            <a:rPr lang="en-US" sz="1800" dirty="0"/>
            <a:t> </a:t>
          </a:r>
          <a:r>
            <a:rPr lang="he-IL" sz="1800" dirty="0"/>
            <a:t>געש)</a:t>
          </a:r>
        </a:p>
      </dgm:t>
    </dgm:pt>
    <dgm:pt modelId="{45FDAB1B-CE93-41AE-9728-DC28E401DB01}" type="parTrans" cxnId="{82092A84-B212-48B4-A3C8-133B49EA3BC1}">
      <dgm:prSet/>
      <dgm:spPr/>
      <dgm:t>
        <a:bodyPr/>
        <a:lstStyle/>
        <a:p>
          <a:pPr rtl="1"/>
          <a:endParaRPr lang="he-IL" dirty="0"/>
        </a:p>
      </dgm:t>
    </dgm:pt>
    <dgm:pt modelId="{1E455B6B-E4E3-4C87-B41C-6CBEAF408BB6}" type="sibTrans" cxnId="{82092A84-B212-48B4-A3C8-133B49EA3BC1}">
      <dgm:prSet/>
      <dgm:spPr/>
      <dgm:t>
        <a:bodyPr/>
        <a:lstStyle/>
        <a:p>
          <a:pPr rtl="1"/>
          <a:endParaRPr lang="he-IL"/>
        </a:p>
      </dgm:t>
    </dgm:pt>
    <dgm:pt modelId="{13D53C33-8823-4C1A-B91B-1B27B2BBD91F}" type="pres">
      <dgm:prSet presAssocID="{FA4AFF29-EC00-42B3-B167-13E1329215C1}" presName="hierChild1" presStyleCnt="0">
        <dgm:presLayoutVars>
          <dgm:orgChart val="1"/>
          <dgm:chPref val="1"/>
          <dgm:dir/>
          <dgm:animOne val="branch"/>
          <dgm:animLvl val="lvl"/>
          <dgm:resizeHandles/>
        </dgm:presLayoutVars>
      </dgm:prSet>
      <dgm:spPr/>
    </dgm:pt>
    <dgm:pt modelId="{7CE1264E-739E-48B5-9213-FD8AFDF144CA}" type="pres">
      <dgm:prSet presAssocID="{D7BF923F-5ADB-477D-865E-B5254E951081}" presName="hierRoot1" presStyleCnt="0">
        <dgm:presLayoutVars>
          <dgm:hierBranch val="init"/>
        </dgm:presLayoutVars>
      </dgm:prSet>
      <dgm:spPr/>
    </dgm:pt>
    <dgm:pt modelId="{9B6BEB28-4E23-4B78-BEA2-1245E78AF59C}" type="pres">
      <dgm:prSet presAssocID="{D7BF923F-5ADB-477D-865E-B5254E951081}" presName="rootComposite1" presStyleCnt="0"/>
      <dgm:spPr/>
    </dgm:pt>
    <dgm:pt modelId="{EC50B0F1-D982-4069-B3D8-6DCFBFFF63EA}" type="pres">
      <dgm:prSet presAssocID="{D7BF923F-5ADB-477D-865E-B5254E951081}" presName="rootText1" presStyleLbl="node0" presStyleIdx="0" presStyleCnt="1" custScaleX="321839" custLinFactNeighborY="-83108">
        <dgm:presLayoutVars>
          <dgm:chPref val="3"/>
        </dgm:presLayoutVars>
      </dgm:prSet>
      <dgm:spPr/>
    </dgm:pt>
    <dgm:pt modelId="{E250E4E0-8BA7-4EDB-AE94-64975CDE2DAE}" type="pres">
      <dgm:prSet presAssocID="{D7BF923F-5ADB-477D-865E-B5254E951081}" presName="rootConnector1" presStyleLbl="node1" presStyleIdx="0" presStyleCnt="0"/>
      <dgm:spPr/>
    </dgm:pt>
    <dgm:pt modelId="{CECCD75C-8DD8-42D4-961A-8CA7D611626D}" type="pres">
      <dgm:prSet presAssocID="{D7BF923F-5ADB-477D-865E-B5254E951081}" presName="hierChild2" presStyleCnt="0"/>
      <dgm:spPr/>
    </dgm:pt>
    <dgm:pt modelId="{0510FC95-ED96-4C5D-96FC-13AE10C6623E}" type="pres">
      <dgm:prSet presAssocID="{45FDAB1B-CE93-41AE-9728-DC28E401DB01}" presName="Name37" presStyleLbl="parChTrans1D2" presStyleIdx="0" presStyleCnt="4"/>
      <dgm:spPr/>
    </dgm:pt>
    <dgm:pt modelId="{8F5F9DBD-172D-4E24-A55C-DBD1C17C8481}" type="pres">
      <dgm:prSet presAssocID="{3AF12932-AF8E-44C7-94D2-D92F46DCC25F}" presName="hierRoot2" presStyleCnt="0">
        <dgm:presLayoutVars>
          <dgm:hierBranch val="init"/>
        </dgm:presLayoutVars>
      </dgm:prSet>
      <dgm:spPr/>
    </dgm:pt>
    <dgm:pt modelId="{D1EC293F-A7D0-4D42-9986-76E71E53CE52}" type="pres">
      <dgm:prSet presAssocID="{3AF12932-AF8E-44C7-94D2-D92F46DCC25F}" presName="rootComposite" presStyleCnt="0"/>
      <dgm:spPr/>
    </dgm:pt>
    <dgm:pt modelId="{28DA98F7-B708-4717-885A-029CD8F9A3CA}" type="pres">
      <dgm:prSet presAssocID="{3AF12932-AF8E-44C7-94D2-D92F46DCC25F}" presName="rootText" presStyleLbl="node2" presStyleIdx="0" presStyleCnt="4" custScaleX="130469" custScaleY="193078">
        <dgm:presLayoutVars>
          <dgm:chPref val="3"/>
        </dgm:presLayoutVars>
      </dgm:prSet>
      <dgm:spPr/>
    </dgm:pt>
    <dgm:pt modelId="{0BA563C6-E727-40E3-BF88-7270909B3200}" type="pres">
      <dgm:prSet presAssocID="{3AF12932-AF8E-44C7-94D2-D92F46DCC25F}" presName="rootConnector" presStyleLbl="node2" presStyleIdx="0" presStyleCnt="4"/>
      <dgm:spPr/>
    </dgm:pt>
    <dgm:pt modelId="{025D3ED9-B746-4756-9FBA-ADB1E279A539}" type="pres">
      <dgm:prSet presAssocID="{3AF12932-AF8E-44C7-94D2-D92F46DCC25F}" presName="hierChild4" presStyleCnt="0"/>
      <dgm:spPr/>
    </dgm:pt>
    <dgm:pt modelId="{F9D155F2-2A9E-450B-85B6-8134180C33AC}" type="pres">
      <dgm:prSet presAssocID="{3AF12932-AF8E-44C7-94D2-D92F46DCC25F}" presName="hierChild5" presStyleCnt="0"/>
      <dgm:spPr/>
    </dgm:pt>
    <dgm:pt modelId="{4668E4BF-CB99-4496-A1FE-FB7161155E37}" type="pres">
      <dgm:prSet presAssocID="{C0015D4B-B8B9-4583-A86D-0AC45B6D16C2}" presName="Name37" presStyleLbl="parChTrans1D2" presStyleIdx="1" presStyleCnt="4"/>
      <dgm:spPr/>
    </dgm:pt>
    <dgm:pt modelId="{FBD5F6C5-0617-4724-B1C4-B2F2DB5C1332}" type="pres">
      <dgm:prSet presAssocID="{067CEA8D-3ABC-4721-AF12-5EE8929A5376}" presName="hierRoot2" presStyleCnt="0">
        <dgm:presLayoutVars>
          <dgm:hierBranch val="init"/>
        </dgm:presLayoutVars>
      </dgm:prSet>
      <dgm:spPr/>
    </dgm:pt>
    <dgm:pt modelId="{B38397A0-B81B-4A83-A1C1-998EC0BF7181}" type="pres">
      <dgm:prSet presAssocID="{067CEA8D-3ABC-4721-AF12-5EE8929A5376}" presName="rootComposite" presStyleCnt="0"/>
      <dgm:spPr/>
    </dgm:pt>
    <dgm:pt modelId="{5206E3DC-373D-42E0-A303-F922667A77A4}" type="pres">
      <dgm:prSet presAssocID="{067CEA8D-3ABC-4721-AF12-5EE8929A5376}" presName="rootText" presStyleLbl="node2" presStyleIdx="1" presStyleCnt="4" custScaleX="125661" custScaleY="213348">
        <dgm:presLayoutVars>
          <dgm:chPref val="3"/>
        </dgm:presLayoutVars>
      </dgm:prSet>
      <dgm:spPr/>
    </dgm:pt>
    <dgm:pt modelId="{A6F79CE9-E26B-4A47-8085-EE8EB0EF3178}" type="pres">
      <dgm:prSet presAssocID="{067CEA8D-3ABC-4721-AF12-5EE8929A5376}" presName="rootConnector" presStyleLbl="node2" presStyleIdx="1" presStyleCnt="4"/>
      <dgm:spPr/>
    </dgm:pt>
    <dgm:pt modelId="{3543F6AC-9BC5-4033-9D7B-6980712E0E2A}" type="pres">
      <dgm:prSet presAssocID="{067CEA8D-3ABC-4721-AF12-5EE8929A5376}" presName="hierChild4" presStyleCnt="0"/>
      <dgm:spPr/>
    </dgm:pt>
    <dgm:pt modelId="{AD2121FC-2C6E-472D-841A-3A7CDA7978F0}" type="pres">
      <dgm:prSet presAssocID="{067CEA8D-3ABC-4721-AF12-5EE8929A5376}" presName="hierChild5" presStyleCnt="0"/>
      <dgm:spPr/>
    </dgm:pt>
    <dgm:pt modelId="{A79C7860-281A-4F8A-8B7A-4148CDBB17BE}" type="pres">
      <dgm:prSet presAssocID="{292336CD-A1D4-493D-8D70-EE3CE87C809F}" presName="Name37" presStyleLbl="parChTrans1D2" presStyleIdx="2" presStyleCnt="4"/>
      <dgm:spPr/>
    </dgm:pt>
    <dgm:pt modelId="{896D7D36-EFD3-4B2A-A063-89DB21025A6B}" type="pres">
      <dgm:prSet presAssocID="{754A57BA-CA53-4489-907B-8D32B2ED98A5}" presName="hierRoot2" presStyleCnt="0">
        <dgm:presLayoutVars>
          <dgm:hierBranch val="init"/>
        </dgm:presLayoutVars>
      </dgm:prSet>
      <dgm:spPr/>
    </dgm:pt>
    <dgm:pt modelId="{02AC76C1-93EB-4C99-B95B-AA88DE034EA7}" type="pres">
      <dgm:prSet presAssocID="{754A57BA-CA53-4489-907B-8D32B2ED98A5}" presName="rootComposite" presStyleCnt="0"/>
      <dgm:spPr/>
    </dgm:pt>
    <dgm:pt modelId="{0783AF8A-703D-4AEF-A525-EAA0C9E51573}" type="pres">
      <dgm:prSet presAssocID="{754A57BA-CA53-4489-907B-8D32B2ED98A5}" presName="rootText" presStyleLbl="node2" presStyleIdx="2" presStyleCnt="4" custScaleX="146446" custScaleY="159989">
        <dgm:presLayoutVars>
          <dgm:chPref val="3"/>
        </dgm:presLayoutVars>
      </dgm:prSet>
      <dgm:spPr/>
    </dgm:pt>
    <dgm:pt modelId="{F7AC2EB5-1AE8-4262-A3B7-FD293F221A9D}" type="pres">
      <dgm:prSet presAssocID="{754A57BA-CA53-4489-907B-8D32B2ED98A5}" presName="rootConnector" presStyleLbl="node2" presStyleIdx="2" presStyleCnt="4"/>
      <dgm:spPr/>
    </dgm:pt>
    <dgm:pt modelId="{CEFEAAD1-B906-43B2-941E-4414C059D798}" type="pres">
      <dgm:prSet presAssocID="{754A57BA-CA53-4489-907B-8D32B2ED98A5}" presName="hierChild4" presStyleCnt="0"/>
      <dgm:spPr/>
    </dgm:pt>
    <dgm:pt modelId="{0D8DAB94-4414-4F7C-8371-D312453220AB}" type="pres">
      <dgm:prSet presAssocID="{754A57BA-CA53-4489-907B-8D32B2ED98A5}" presName="hierChild5" presStyleCnt="0"/>
      <dgm:spPr/>
    </dgm:pt>
    <dgm:pt modelId="{D71A3616-881C-4460-BE2C-82812A7F1FE4}" type="pres">
      <dgm:prSet presAssocID="{A73D1A7F-4357-44DD-85D8-4832EFF816E0}" presName="Name37" presStyleLbl="parChTrans1D2" presStyleIdx="3" presStyleCnt="4"/>
      <dgm:spPr/>
    </dgm:pt>
    <dgm:pt modelId="{9C2CB324-97E2-4D5D-9E4F-55EA8359533A}" type="pres">
      <dgm:prSet presAssocID="{270C518D-BF3D-4990-87D6-FE328A2643B5}" presName="hierRoot2" presStyleCnt="0">
        <dgm:presLayoutVars>
          <dgm:hierBranch val="init"/>
        </dgm:presLayoutVars>
      </dgm:prSet>
      <dgm:spPr/>
    </dgm:pt>
    <dgm:pt modelId="{3C119C3A-7B0A-4E48-B89F-99737E69DC41}" type="pres">
      <dgm:prSet presAssocID="{270C518D-BF3D-4990-87D6-FE328A2643B5}" presName="rootComposite" presStyleCnt="0"/>
      <dgm:spPr/>
    </dgm:pt>
    <dgm:pt modelId="{9D1E139F-1DB1-4DE7-B02F-8FEDAC6164E4}" type="pres">
      <dgm:prSet presAssocID="{270C518D-BF3D-4990-87D6-FE328A2643B5}" presName="rootText" presStyleLbl="node2" presStyleIdx="3" presStyleCnt="4" custScaleX="126697" custScaleY="177476">
        <dgm:presLayoutVars>
          <dgm:chPref val="3"/>
        </dgm:presLayoutVars>
      </dgm:prSet>
      <dgm:spPr/>
    </dgm:pt>
    <dgm:pt modelId="{902700C5-D615-4858-BC38-C55CB81D8415}" type="pres">
      <dgm:prSet presAssocID="{270C518D-BF3D-4990-87D6-FE328A2643B5}" presName="rootConnector" presStyleLbl="node2" presStyleIdx="3" presStyleCnt="4"/>
      <dgm:spPr/>
    </dgm:pt>
    <dgm:pt modelId="{49F2D67B-86F9-4D21-A5B2-5BE38085AEA9}" type="pres">
      <dgm:prSet presAssocID="{270C518D-BF3D-4990-87D6-FE328A2643B5}" presName="hierChild4" presStyleCnt="0"/>
      <dgm:spPr/>
    </dgm:pt>
    <dgm:pt modelId="{E0BEF0A1-D251-485A-AD8C-F859B7A78B66}" type="pres">
      <dgm:prSet presAssocID="{270C518D-BF3D-4990-87D6-FE328A2643B5}" presName="hierChild5" presStyleCnt="0"/>
      <dgm:spPr/>
    </dgm:pt>
    <dgm:pt modelId="{64D63AB1-2341-4D43-9ABF-0D3E2885B493}" type="pres">
      <dgm:prSet presAssocID="{D7BF923F-5ADB-477D-865E-B5254E951081}" presName="hierChild3" presStyleCnt="0"/>
      <dgm:spPr/>
    </dgm:pt>
  </dgm:ptLst>
  <dgm:cxnLst>
    <dgm:cxn modelId="{1EC9D714-355F-41DB-BD46-5189683BB873}" type="presOf" srcId="{067CEA8D-3ABC-4721-AF12-5EE8929A5376}" destId="{A6F79CE9-E26B-4A47-8085-EE8EB0EF3178}" srcOrd="1" destOrd="0" presId="urn:microsoft.com/office/officeart/2005/8/layout/orgChart1"/>
    <dgm:cxn modelId="{3D7E6F31-F3E1-4964-9820-099736734003}" srcId="{D7BF923F-5ADB-477D-865E-B5254E951081}" destId="{754A57BA-CA53-4489-907B-8D32B2ED98A5}" srcOrd="2" destOrd="0" parTransId="{292336CD-A1D4-493D-8D70-EE3CE87C809F}" sibTransId="{51413AED-CC91-483E-BCA1-35D7EB1E3230}"/>
    <dgm:cxn modelId="{CCCAA65B-BBF1-47ED-9C7A-72632F1F318B}" srcId="{FA4AFF29-EC00-42B3-B167-13E1329215C1}" destId="{D7BF923F-5ADB-477D-865E-B5254E951081}" srcOrd="0" destOrd="0" parTransId="{BEFD7EF8-605A-41F1-A82B-E1D9D1C87861}" sibTransId="{CF33C8F3-233C-49A8-B62A-448B0BAB9117}"/>
    <dgm:cxn modelId="{95251E60-4E49-4577-A0E3-B30F773EAF8F}" type="presOf" srcId="{292336CD-A1D4-493D-8D70-EE3CE87C809F}" destId="{A79C7860-281A-4F8A-8B7A-4148CDBB17BE}" srcOrd="0" destOrd="0" presId="urn:microsoft.com/office/officeart/2005/8/layout/orgChart1"/>
    <dgm:cxn modelId="{DE053165-E5CB-4D04-A8EF-7BD1675751D8}" type="presOf" srcId="{D7BF923F-5ADB-477D-865E-B5254E951081}" destId="{E250E4E0-8BA7-4EDB-AE94-64975CDE2DAE}" srcOrd="1" destOrd="0" presId="urn:microsoft.com/office/officeart/2005/8/layout/orgChart1"/>
    <dgm:cxn modelId="{EBF95F65-4427-4A62-BDF2-277F74A153C4}" type="presOf" srcId="{270C518D-BF3D-4990-87D6-FE328A2643B5}" destId="{9D1E139F-1DB1-4DE7-B02F-8FEDAC6164E4}" srcOrd="0" destOrd="0" presId="urn:microsoft.com/office/officeart/2005/8/layout/orgChart1"/>
    <dgm:cxn modelId="{C5079467-FF23-4AA8-A97D-510B187B0256}" type="presOf" srcId="{45FDAB1B-CE93-41AE-9728-DC28E401DB01}" destId="{0510FC95-ED96-4C5D-96FC-13AE10C6623E}" srcOrd="0" destOrd="0" presId="urn:microsoft.com/office/officeart/2005/8/layout/orgChart1"/>
    <dgm:cxn modelId="{A7917F58-7450-4FCD-8511-67D26837D898}" srcId="{D7BF923F-5ADB-477D-865E-B5254E951081}" destId="{067CEA8D-3ABC-4721-AF12-5EE8929A5376}" srcOrd="1" destOrd="0" parTransId="{C0015D4B-B8B9-4583-A86D-0AC45B6D16C2}" sibTransId="{02D0990C-46FD-431D-86EF-B0A5D808B5B4}"/>
    <dgm:cxn modelId="{546DDA58-2382-445B-B7AE-EFB85C14C196}" srcId="{D7BF923F-5ADB-477D-865E-B5254E951081}" destId="{270C518D-BF3D-4990-87D6-FE328A2643B5}" srcOrd="3" destOrd="0" parTransId="{A73D1A7F-4357-44DD-85D8-4832EFF816E0}" sibTransId="{A4C1A41C-04EA-4F5E-8F50-CC6ECDB5265E}"/>
    <dgm:cxn modelId="{82092A84-B212-48B4-A3C8-133B49EA3BC1}" srcId="{D7BF923F-5ADB-477D-865E-B5254E951081}" destId="{3AF12932-AF8E-44C7-94D2-D92F46DCC25F}" srcOrd="0" destOrd="0" parTransId="{45FDAB1B-CE93-41AE-9728-DC28E401DB01}" sibTransId="{1E455B6B-E4E3-4C87-B41C-6CBEAF408BB6}"/>
    <dgm:cxn modelId="{3D6AE286-62A9-4E4A-A1FE-C9C52EE4B13C}" type="presOf" srcId="{754A57BA-CA53-4489-907B-8D32B2ED98A5}" destId="{0783AF8A-703D-4AEF-A525-EAA0C9E51573}" srcOrd="0" destOrd="0" presId="urn:microsoft.com/office/officeart/2005/8/layout/orgChart1"/>
    <dgm:cxn modelId="{451CF98F-72D1-40D0-A2BF-F1CA517646C1}" type="presOf" srcId="{3AF12932-AF8E-44C7-94D2-D92F46DCC25F}" destId="{0BA563C6-E727-40E3-BF88-7270909B3200}" srcOrd="1" destOrd="0" presId="urn:microsoft.com/office/officeart/2005/8/layout/orgChart1"/>
    <dgm:cxn modelId="{3F9512A5-DD20-4D66-AE4F-B511B834C157}" type="presOf" srcId="{3AF12932-AF8E-44C7-94D2-D92F46DCC25F}" destId="{28DA98F7-B708-4717-885A-029CD8F9A3CA}" srcOrd="0" destOrd="0" presId="urn:microsoft.com/office/officeart/2005/8/layout/orgChart1"/>
    <dgm:cxn modelId="{931511B3-7269-4A6C-93BD-E786CC4466FD}" type="presOf" srcId="{270C518D-BF3D-4990-87D6-FE328A2643B5}" destId="{902700C5-D615-4858-BC38-C55CB81D8415}" srcOrd="1" destOrd="0" presId="urn:microsoft.com/office/officeart/2005/8/layout/orgChart1"/>
    <dgm:cxn modelId="{F68A5DB9-784D-42CF-80A4-0875DE91C758}" type="presOf" srcId="{754A57BA-CA53-4489-907B-8D32B2ED98A5}" destId="{F7AC2EB5-1AE8-4262-A3B7-FD293F221A9D}" srcOrd="1" destOrd="0" presId="urn:microsoft.com/office/officeart/2005/8/layout/orgChart1"/>
    <dgm:cxn modelId="{0A859ABD-7387-48AB-9F44-D067681BA53C}" type="presOf" srcId="{C0015D4B-B8B9-4583-A86D-0AC45B6D16C2}" destId="{4668E4BF-CB99-4496-A1FE-FB7161155E37}" srcOrd="0" destOrd="0" presId="urn:microsoft.com/office/officeart/2005/8/layout/orgChart1"/>
    <dgm:cxn modelId="{67FD1EC7-1002-4C90-B137-94C44EB2C49E}" type="presOf" srcId="{A73D1A7F-4357-44DD-85D8-4832EFF816E0}" destId="{D71A3616-881C-4460-BE2C-82812A7F1FE4}" srcOrd="0" destOrd="0" presId="urn:microsoft.com/office/officeart/2005/8/layout/orgChart1"/>
    <dgm:cxn modelId="{699722D7-5CD6-489C-82C6-7A8C0105C0F6}" type="presOf" srcId="{D7BF923F-5ADB-477D-865E-B5254E951081}" destId="{EC50B0F1-D982-4069-B3D8-6DCFBFFF63EA}" srcOrd="0" destOrd="0" presId="urn:microsoft.com/office/officeart/2005/8/layout/orgChart1"/>
    <dgm:cxn modelId="{8F4B04E0-3ED2-46ED-AC8D-6EC83B94C5CE}" type="presOf" srcId="{FA4AFF29-EC00-42B3-B167-13E1329215C1}" destId="{13D53C33-8823-4C1A-B91B-1B27B2BBD91F}" srcOrd="0" destOrd="0" presId="urn:microsoft.com/office/officeart/2005/8/layout/orgChart1"/>
    <dgm:cxn modelId="{C11F21FE-2F0F-4E7D-8F03-DE4FE842200C}" type="presOf" srcId="{067CEA8D-3ABC-4721-AF12-5EE8929A5376}" destId="{5206E3DC-373D-42E0-A303-F922667A77A4}" srcOrd="0" destOrd="0" presId="urn:microsoft.com/office/officeart/2005/8/layout/orgChart1"/>
    <dgm:cxn modelId="{93AC8DBE-B697-43F2-AB42-3AB4286503FC}" type="presParOf" srcId="{13D53C33-8823-4C1A-B91B-1B27B2BBD91F}" destId="{7CE1264E-739E-48B5-9213-FD8AFDF144CA}" srcOrd="0" destOrd="0" presId="urn:microsoft.com/office/officeart/2005/8/layout/orgChart1"/>
    <dgm:cxn modelId="{997D7CEF-51C1-4850-9ED4-28C2A012C478}" type="presParOf" srcId="{7CE1264E-739E-48B5-9213-FD8AFDF144CA}" destId="{9B6BEB28-4E23-4B78-BEA2-1245E78AF59C}" srcOrd="0" destOrd="0" presId="urn:microsoft.com/office/officeart/2005/8/layout/orgChart1"/>
    <dgm:cxn modelId="{53B15D1A-4FEC-482C-990D-69AC1509C3B1}" type="presParOf" srcId="{9B6BEB28-4E23-4B78-BEA2-1245E78AF59C}" destId="{EC50B0F1-D982-4069-B3D8-6DCFBFFF63EA}" srcOrd="0" destOrd="0" presId="urn:microsoft.com/office/officeart/2005/8/layout/orgChart1"/>
    <dgm:cxn modelId="{796B624B-7D8C-4EAA-A5DC-39F808740902}" type="presParOf" srcId="{9B6BEB28-4E23-4B78-BEA2-1245E78AF59C}" destId="{E250E4E0-8BA7-4EDB-AE94-64975CDE2DAE}" srcOrd="1" destOrd="0" presId="urn:microsoft.com/office/officeart/2005/8/layout/orgChart1"/>
    <dgm:cxn modelId="{5BDB889A-13FD-4830-8685-F1EEEAE069F3}" type="presParOf" srcId="{7CE1264E-739E-48B5-9213-FD8AFDF144CA}" destId="{CECCD75C-8DD8-42D4-961A-8CA7D611626D}" srcOrd="1" destOrd="0" presId="urn:microsoft.com/office/officeart/2005/8/layout/orgChart1"/>
    <dgm:cxn modelId="{D3899AB3-0BDC-481A-A3E4-DDFEE229F3EC}" type="presParOf" srcId="{CECCD75C-8DD8-42D4-961A-8CA7D611626D}" destId="{0510FC95-ED96-4C5D-96FC-13AE10C6623E}" srcOrd="0" destOrd="0" presId="urn:microsoft.com/office/officeart/2005/8/layout/orgChart1"/>
    <dgm:cxn modelId="{3BAD6F3A-A8C0-4522-9F9C-46329B1815ED}" type="presParOf" srcId="{CECCD75C-8DD8-42D4-961A-8CA7D611626D}" destId="{8F5F9DBD-172D-4E24-A55C-DBD1C17C8481}" srcOrd="1" destOrd="0" presId="urn:microsoft.com/office/officeart/2005/8/layout/orgChart1"/>
    <dgm:cxn modelId="{537DD2DF-2D8F-40FB-9C31-8AC5974E1041}" type="presParOf" srcId="{8F5F9DBD-172D-4E24-A55C-DBD1C17C8481}" destId="{D1EC293F-A7D0-4D42-9986-76E71E53CE52}" srcOrd="0" destOrd="0" presId="urn:microsoft.com/office/officeart/2005/8/layout/orgChart1"/>
    <dgm:cxn modelId="{C1D44E50-7F19-4F54-9A76-35FA6FAC7277}" type="presParOf" srcId="{D1EC293F-A7D0-4D42-9986-76E71E53CE52}" destId="{28DA98F7-B708-4717-885A-029CD8F9A3CA}" srcOrd="0" destOrd="0" presId="urn:microsoft.com/office/officeart/2005/8/layout/orgChart1"/>
    <dgm:cxn modelId="{11B651AD-7F5A-449B-9627-E111C2E098DF}" type="presParOf" srcId="{D1EC293F-A7D0-4D42-9986-76E71E53CE52}" destId="{0BA563C6-E727-40E3-BF88-7270909B3200}" srcOrd="1" destOrd="0" presId="urn:microsoft.com/office/officeart/2005/8/layout/orgChart1"/>
    <dgm:cxn modelId="{A08AA5C1-4DE4-4C77-B800-316F80F7536D}" type="presParOf" srcId="{8F5F9DBD-172D-4E24-A55C-DBD1C17C8481}" destId="{025D3ED9-B746-4756-9FBA-ADB1E279A539}" srcOrd="1" destOrd="0" presId="urn:microsoft.com/office/officeart/2005/8/layout/orgChart1"/>
    <dgm:cxn modelId="{B769FBF5-5D64-4561-B263-8F5E3F084616}" type="presParOf" srcId="{8F5F9DBD-172D-4E24-A55C-DBD1C17C8481}" destId="{F9D155F2-2A9E-450B-85B6-8134180C33AC}" srcOrd="2" destOrd="0" presId="urn:microsoft.com/office/officeart/2005/8/layout/orgChart1"/>
    <dgm:cxn modelId="{4936DA31-83DA-497E-BBBC-63A2426BE5CA}" type="presParOf" srcId="{CECCD75C-8DD8-42D4-961A-8CA7D611626D}" destId="{4668E4BF-CB99-4496-A1FE-FB7161155E37}" srcOrd="2" destOrd="0" presId="urn:microsoft.com/office/officeart/2005/8/layout/orgChart1"/>
    <dgm:cxn modelId="{242D7E79-01DE-471F-89CA-78450FA3CE8D}" type="presParOf" srcId="{CECCD75C-8DD8-42D4-961A-8CA7D611626D}" destId="{FBD5F6C5-0617-4724-B1C4-B2F2DB5C1332}" srcOrd="3" destOrd="0" presId="urn:microsoft.com/office/officeart/2005/8/layout/orgChart1"/>
    <dgm:cxn modelId="{9927A6AA-83AF-4675-A64D-B4CA03422BC9}" type="presParOf" srcId="{FBD5F6C5-0617-4724-B1C4-B2F2DB5C1332}" destId="{B38397A0-B81B-4A83-A1C1-998EC0BF7181}" srcOrd="0" destOrd="0" presId="urn:microsoft.com/office/officeart/2005/8/layout/orgChart1"/>
    <dgm:cxn modelId="{C6643870-A125-4AA5-94C2-3ADA454E467E}" type="presParOf" srcId="{B38397A0-B81B-4A83-A1C1-998EC0BF7181}" destId="{5206E3DC-373D-42E0-A303-F922667A77A4}" srcOrd="0" destOrd="0" presId="urn:microsoft.com/office/officeart/2005/8/layout/orgChart1"/>
    <dgm:cxn modelId="{2B8AA1CB-5D61-4271-928F-857F6E9080F8}" type="presParOf" srcId="{B38397A0-B81B-4A83-A1C1-998EC0BF7181}" destId="{A6F79CE9-E26B-4A47-8085-EE8EB0EF3178}" srcOrd="1" destOrd="0" presId="urn:microsoft.com/office/officeart/2005/8/layout/orgChart1"/>
    <dgm:cxn modelId="{E7996C62-94C2-446D-9D46-CFD149D668E3}" type="presParOf" srcId="{FBD5F6C5-0617-4724-B1C4-B2F2DB5C1332}" destId="{3543F6AC-9BC5-4033-9D7B-6980712E0E2A}" srcOrd="1" destOrd="0" presId="urn:microsoft.com/office/officeart/2005/8/layout/orgChart1"/>
    <dgm:cxn modelId="{B0B6CA45-7138-4E1F-BE55-A590B9E69220}" type="presParOf" srcId="{FBD5F6C5-0617-4724-B1C4-B2F2DB5C1332}" destId="{AD2121FC-2C6E-472D-841A-3A7CDA7978F0}" srcOrd="2" destOrd="0" presId="urn:microsoft.com/office/officeart/2005/8/layout/orgChart1"/>
    <dgm:cxn modelId="{36F69908-3391-4EBE-9636-76FFC086A990}" type="presParOf" srcId="{CECCD75C-8DD8-42D4-961A-8CA7D611626D}" destId="{A79C7860-281A-4F8A-8B7A-4148CDBB17BE}" srcOrd="4" destOrd="0" presId="urn:microsoft.com/office/officeart/2005/8/layout/orgChart1"/>
    <dgm:cxn modelId="{A9565B2D-3F58-4236-9D33-C68EC6A5BB0B}" type="presParOf" srcId="{CECCD75C-8DD8-42D4-961A-8CA7D611626D}" destId="{896D7D36-EFD3-4B2A-A063-89DB21025A6B}" srcOrd="5" destOrd="0" presId="urn:microsoft.com/office/officeart/2005/8/layout/orgChart1"/>
    <dgm:cxn modelId="{F3CEAB1C-0166-4387-9D37-77157469D882}" type="presParOf" srcId="{896D7D36-EFD3-4B2A-A063-89DB21025A6B}" destId="{02AC76C1-93EB-4C99-B95B-AA88DE034EA7}" srcOrd="0" destOrd="0" presId="urn:microsoft.com/office/officeart/2005/8/layout/orgChart1"/>
    <dgm:cxn modelId="{7F1AFBD5-5166-41F5-ABDA-AEDF2E99A7F5}" type="presParOf" srcId="{02AC76C1-93EB-4C99-B95B-AA88DE034EA7}" destId="{0783AF8A-703D-4AEF-A525-EAA0C9E51573}" srcOrd="0" destOrd="0" presId="urn:microsoft.com/office/officeart/2005/8/layout/orgChart1"/>
    <dgm:cxn modelId="{BF00417D-B22E-4E6D-8FF7-4263390AAE52}" type="presParOf" srcId="{02AC76C1-93EB-4C99-B95B-AA88DE034EA7}" destId="{F7AC2EB5-1AE8-4262-A3B7-FD293F221A9D}" srcOrd="1" destOrd="0" presId="urn:microsoft.com/office/officeart/2005/8/layout/orgChart1"/>
    <dgm:cxn modelId="{3772C162-1B10-410F-AFBB-76E110E17E50}" type="presParOf" srcId="{896D7D36-EFD3-4B2A-A063-89DB21025A6B}" destId="{CEFEAAD1-B906-43B2-941E-4414C059D798}" srcOrd="1" destOrd="0" presId="urn:microsoft.com/office/officeart/2005/8/layout/orgChart1"/>
    <dgm:cxn modelId="{FC936AB2-02ED-41FA-9290-5FAF3238CB39}" type="presParOf" srcId="{896D7D36-EFD3-4B2A-A063-89DB21025A6B}" destId="{0D8DAB94-4414-4F7C-8371-D312453220AB}" srcOrd="2" destOrd="0" presId="urn:microsoft.com/office/officeart/2005/8/layout/orgChart1"/>
    <dgm:cxn modelId="{57EFC5DB-7FAD-425B-87A8-90622DFE90DC}" type="presParOf" srcId="{CECCD75C-8DD8-42D4-961A-8CA7D611626D}" destId="{D71A3616-881C-4460-BE2C-82812A7F1FE4}" srcOrd="6" destOrd="0" presId="urn:microsoft.com/office/officeart/2005/8/layout/orgChart1"/>
    <dgm:cxn modelId="{90CF74D4-866A-4479-9D14-DBAD5AC9E173}" type="presParOf" srcId="{CECCD75C-8DD8-42D4-961A-8CA7D611626D}" destId="{9C2CB324-97E2-4D5D-9E4F-55EA8359533A}" srcOrd="7" destOrd="0" presId="urn:microsoft.com/office/officeart/2005/8/layout/orgChart1"/>
    <dgm:cxn modelId="{E3EDCC36-186A-4209-81A8-2461035596A2}" type="presParOf" srcId="{9C2CB324-97E2-4D5D-9E4F-55EA8359533A}" destId="{3C119C3A-7B0A-4E48-B89F-99737E69DC41}" srcOrd="0" destOrd="0" presId="urn:microsoft.com/office/officeart/2005/8/layout/orgChart1"/>
    <dgm:cxn modelId="{442DEC4F-4B94-493D-A7AC-69870D19E03C}" type="presParOf" srcId="{3C119C3A-7B0A-4E48-B89F-99737E69DC41}" destId="{9D1E139F-1DB1-4DE7-B02F-8FEDAC6164E4}" srcOrd="0" destOrd="0" presId="urn:microsoft.com/office/officeart/2005/8/layout/orgChart1"/>
    <dgm:cxn modelId="{BEE4990C-41B3-44B4-BA26-E8E8A86C9BA2}" type="presParOf" srcId="{3C119C3A-7B0A-4E48-B89F-99737E69DC41}" destId="{902700C5-D615-4858-BC38-C55CB81D8415}" srcOrd="1" destOrd="0" presId="urn:microsoft.com/office/officeart/2005/8/layout/orgChart1"/>
    <dgm:cxn modelId="{93DA18E4-2CE8-4AF1-83D0-13A9C4EA18C1}" type="presParOf" srcId="{9C2CB324-97E2-4D5D-9E4F-55EA8359533A}" destId="{49F2D67B-86F9-4D21-A5B2-5BE38085AEA9}" srcOrd="1" destOrd="0" presId="urn:microsoft.com/office/officeart/2005/8/layout/orgChart1"/>
    <dgm:cxn modelId="{EA324691-BF19-4D87-8593-4A95A26BD4AF}" type="presParOf" srcId="{9C2CB324-97E2-4D5D-9E4F-55EA8359533A}" destId="{E0BEF0A1-D251-485A-AD8C-F859B7A78B66}" srcOrd="2" destOrd="0" presId="urn:microsoft.com/office/officeart/2005/8/layout/orgChart1"/>
    <dgm:cxn modelId="{B1D7E4F9-830A-4311-9874-EB2326499069}" type="presParOf" srcId="{7CE1264E-739E-48B5-9213-FD8AFDF144CA}" destId="{64D63AB1-2341-4D43-9ABF-0D3E2885B493}"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A3616-881C-4460-BE2C-82812A7F1FE4}">
      <dsp:nvSpPr>
        <dsp:cNvPr id="0" name=""/>
        <dsp:cNvSpPr/>
      </dsp:nvSpPr>
      <dsp:spPr>
        <a:xfrm>
          <a:off x="4210000" y="1531647"/>
          <a:ext cx="3307866" cy="888878"/>
        </a:xfrm>
        <a:custGeom>
          <a:avLst/>
          <a:gdLst/>
          <a:ahLst/>
          <a:cxnLst/>
          <a:rect l="0" t="0" r="0" b="0"/>
          <a:pathLst>
            <a:path>
              <a:moveTo>
                <a:pt x="0" y="0"/>
              </a:moveTo>
              <a:lnTo>
                <a:pt x="0" y="739675"/>
              </a:lnTo>
              <a:lnTo>
                <a:pt x="3307866" y="739675"/>
              </a:lnTo>
              <a:lnTo>
                <a:pt x="3307866" y="88887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9C7860-281A-4F8A-8B7A-4148CDBB17BE}">
      <dsp:nvSpPr>
        <dsp:cNvPr id="0" name=""/>
        <dsp:cNvSpPr/>
      </dsp:nvSpPr>
      <dsp:spPr>
        <a:xfrm>
          <a:off x="4210000" y="1531647"/>
          <a:ext cx="1068809" cy="888878"/>
        </a:xfrm>
        <a:custGeom>
          <a:avLst/>
          <a:gdLst/>
          <a:ahLst/>
          <a:cxnLst/>
          <a:rect l="0" t="0" r="0" b="0"/>
          <a:pathLst>
            <a:path>
              <a:moveTo>
                <a:pt x="0" y="0"/>
              </a:moveTo>
              <a:lnTo>
                <a:pt x="0" y="739675"/>
              </a:lnTo>
              <a:lnTo>
                <a:pt x="1068809" y="739675"/>
              </a:lnTo>
              <a:lnTo>
                <a:pt x="1068809" y="88887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68E4BF-CB99-4496-A1FE-FB7161155E37}">
      <dsp:nvSpPr>
        <dsp:cNvPr id="0" name=""/>
        <dsp:cNvSpPr/>
      </dsp:nvSpPr>
      <dsp:spPr>
        <a:xfrm>
          <a:off x="3047114" y="1531647"/>
          <a:ext cx="1162885" cy="888878"/>
        </a:xfrm>
        <a:custGeom>
          <a:avLst/>
          <a:gdLst/>
          <a:ahLst/>
          <a:cxnLst/>
          <a:rect l="0" t="0" r="0" b="0"/>
          <a:pathLst>
            <a:path>
              <a:moveTo>
                <a:pt x="1162885" y="0"/>
              </a:moveTo>
              <a:lnTo>
                <a:pt x="1162885" y="739675"/>
              </a:lnTo>
              <a:lnTo>
                <a:pt x="0" y="739675"/>
              </a:lnTo>
              <a:lnTo>
                <a:pt x="0" y="88887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10FC95-ED96-4C5D-96FC-13AE10C6623E}">
      <dsp:nvSpPr>
        <dsp:cNvPr id="0" name=""/>
        <dsp:cNvSpPr/>
      </dsp:nvSpPr>
      <dsp:spPr>
        <a:xfrm>
          <a:off x="928933" y="1531647"/>
          <a:ext cx="3281066" cy="888878"/>
        </a:xfrm>
        <a:custGeom>
          <a:avLst/>
          <a:gdLst/>
          <a:ahLst/>
          <a:cxnLst/>
          <a:rect l="0" t="0" r="0" b="0"/>
          <a:pathLst>
            <a:path>
              <a:moveTo>
                <a:pt x="3281066" y="0"/>
              </a:moveTo>
              <a:lnTo>
                <a:pt x="3281066" y="739675"/>
              </a:lnTo>
              <a:lnTo>
                <a:pt x="0" y="739675"/>
              </a:lnTo>
              <a:lnTo>
                <a:pt x="0" y="88887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50B0F1-D982-4069-B3D8-6DCFBFFF63EA}">
      <dsp:nvSpPr>
        <dsp:cNvPr id="0" name=""/>
        <dsp:cNvSpPr/>
      </dsp:nvSpPr>
      <dsp:spPr>
        <a:xfrm>
          <a:off x="1923369" y="821158"/>
          <a:ext cx="4573261" cy="71048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he-IL" sz="1800" b="1" kern="1200" dirty="0">
              <a:solidFill>
                <a:schemeClr val="accent3"/>
              </a:solidFill>
            </a:rPr>
            <a:t>המגוון הביולוגי </a:t>
          </a:r>
        </a:p>
        <a:p>
          <a:pPr marL="0" lvl="0" indent="0" algn="ctr" defTabSz="800100" rtl="1">
            <a:lnSpc>
              <a:spcPct val="90000"/>
            </a:lnSpc>
            <a:spcBef>
              <a:spcPct val="0"/>
            </a:spcBef>
            <a:spcAft>
              <a:spcPct val="35000"/>
            </a:spcAft>
            <a:buNone/>
          </a:pPr>
          <a:r>
            <a:rPr lang="he-IL" sz="1800" kern="1200" dirty="0"/>
            <a:t>מתפתח ומשתנה בהשפעת:</a:t>
          </a:r>
        </a:p>
      </dsp:txBody>
      <dsp:txXfrm>
        <a:off x="1923369" y="821158"/>
        <a:ext cx="4573261" cy="710488"/>
      </dsp:txXfrm>
    </dsp:sp>
    <dsp:sp modelId="{28DA98F7-B708-4717-885A-029CD8F9A3CA}">
      <dsp:nvSpPr>
        <dsp:cNvPr id="0" name=""/>
        <dsp:cNvSpPr/>
      </dsp:nvSpPr>
      <dsp:spPr>
        <a:xfrm>
          <a:off x="1966" y="2420526"/>
          <a:ext cx="1853935" cy="137179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he-IL" sz="1800" b="1" kern="1200" dirty="0">
              <a:solidFill>
                <a:schemeClr val="accent3"/>
              </a:solidFill>
            </a:rPr>
            <a:t>תהליכים </a:t>
          </a:r>
          <a:r>
            <a:rPr lang="he-IL" sz="1800" b="1" kern="1200" noProof="1">
              <a:solidFill>
                <a:schemeClr val="accent3"/>
              </a:solidFill>
            </a:rPr>
            <a:t>גאולוגיים</a:t>
          </a:r>
        </a:p>
        <a:p>
          <a:pPr marL="0" lvl="0" indent="0" algn="ctr" defTabSz="800100" rtl="1">
            <a:lnSpc>
              <a:spcPct val="90000"/>
            </a:lnSpc>
            <a:spcBef>
              <a:spcPct val="0"/>
            </a:spcBef>
            <a:spcAft>
              <a:spcPct val="35000"/>
            </a:spcAft>
            <a:buNone/>
          </a:pPr>
          <a:r>
            <a:rPr lang="he-IL" sz="1800" kern="1200" dirty="0"/>
            <a:t>(כגון רעידות אדמה, התפרצויות הרי</a:t>
          </a:r>
          <a:r>
            <a:rPr lang="en-US" sz="1800" kern="1200" dirty="0"/>
            <a:t> </a:t>
          </a:r>
          <a:r>
            <a:rPr lang="he-IL" sz="1800" kern="1200" dirty="0"/>
            <a:t>געש)</a:t>
          </a:r>
        </a:p>
      </dsp:txBody>
      <dsp:txXfrm>
        <a:off x="1966" y="2420526"/>
        <a:ext cx="1853935" cy="1371797"/>
      </dsp:txXfrm>
    </dsp:sp>
    <dsp:sp modelId="{5206E3DC-373D-42E0-A303-F922667A77A4}">
      <dsp:nvSpPr>
        <dsp:cNvPr id="0" name=""/>
        <dsp:cNvSpPr/>
      </dsp:nvSpPr>
      <dsp:spPr>
        <a:xfrm>
          <a:off x="2154307" y="2420526"/>
          <a:ext cx="1785615" cy="151581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he-IL" sz="1800" b="1" kern="1200" dirty="0">
              <a:solidFill>
                <a:schemeClr val="accent3"/>
              </a:solidFill>
            </a:rPr>
            <a:t>גורמים ותהליכים אקולוגיים</a:t>
          </a:r>
        </a:p>
        <a:p>
          <a:pPr marL="0" lvl="0" indent="0" algn="ctr" defTabSz="800100" rtl="1">
            <a:lnSpc>
              <a:spcPct val="90000"/>
            </a:lnSpc>
            <a:spcBef>
              <a:spcPct val="0"/>
            </a:spcBef>
            <a:spcAft>
              <a:spcPct val="35000"/>
            </a:spcAft>
            <a:buNone/>
          </a:pPr>
          <a:r>
            <a:rPr lang="he-IL" sz="1800" kern="1200" dirty="0"/>
            <a:t>(תנאים א-ביוטיים, יחסי גומלין בין יצורים)</a:t>
          </a:r>
        </a:p>
      </dsp:txBody>
      <dsp:txXfrm>
        <a:off x="2154307" y="2420526"/>
        <a:ext cx="1785615" cy="1515814"/>
      </dsp:txXfrm>
    </dsp:sp>
    <dsp:sp modelId="{0783AF8A-703D-4AEF-A525-EAA0C9E51573}">
      <dsp:nvSpPr>
        <dsp:cNvPr id="0" name=""/>
        <dsp:cNvSpPr/>
      </dsp:nvSpPr>
      <dsp:spPr>
        <a:xfrm>
          <a:off x="4238327" y="2420526"/>
          <a:ext cx="2080965" cy="113670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he-IL" sz="1800" b="1" kern="1200" dirty="0">
              <a:solidFill>
                <a:schemeClr val="accent3"/>
              </a:solidFill>
            </a:rPr>
            <a:t>תהליכים אבולוציוניים</a:t>
          </a:r>
        </a:p>
        <a:p>
          <a:pPr marL="0" lvl="0" indent="0" algn="ctr" defTabSz="800100" rtl="1">
            <a:lnSpc>
              <a:spcPct val="90000"/>
            </a:lnSpc>
            <a:spcBef>
              <a:spcPct val="0"/>
            </a:spcBef>
            <a:spcAft>
              <a:spcPct val="35000"/>
            </a:spcAft>
            <a:buNone/>
          </a:pPr>
          <a:r>
            <a:rPr lang="he-IL" sz="1800" kern="1200" dirty="0"/>
            <a:t>(יצירת מינים, ברֵרה טבעית, הכחדת מינים)</a:t>
          </a:r>
        </a:p>
      </dsp:txBody>
      <dsp:txXfrm>
        <a:off x="4238327" y="2420526"/>
        <a:ext cx="2080965" cy="1136704"/>
      </dsp:txXfrm>
    </dsp:sp>
    <dsp:sp modelId="{9D1E139F-1DB1-4DE7-B02F-8FEDAC6164E4}">
      <dsp:nvSpPr>
        <dsp:cNvPr id="0" name=""/>
        <dsp:cNvSpPr/>
      </dsp:nvSpPr>
      <dsp:spPr>
        <a:xfrm>
          <a:off x="6617698" y="2420526"/>
          <a:ext cx="1800336" cy="126094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he-IL" sz="1800" b="1" kern="1200" dirty="0">
              <a:solidFill>
                <a:schemeClr val="accent3"/>
              </a:solidFill>
            </a:rPr>
            <a:t>מקורות גנטיים</a:t>
          </a:r>
        </a:p>
        <a:p>
          <a:pPr marL="0" lvl="0" indent="0" algn="ctr" defTabSz="800100" rtl="1">
            <a:lnSpc>
              <a:spcPct val="90000"/>
            </a:lnSpc>
            <a:spcBef>
              <a:spcPct val="0"/>
            </a:spcBef>
            <a:spcAft>
              <a:spcPct val="35000"/>
            </a:spcAft>
            <a:buNone/>
          </a:pPr>
          <a:r>
            <a:rPr lang="he-IL" sz="1800" kern="1200" dirty="0"/>
            <a:t>(רבייה מינית ומוטציות)</a:t>
          </a:r>
        </a:p>
      </dsp:txBody>
      <dsp:txXfrm>
        <a:off x="6617698" y="2420526"/>
        <a:ext cx="1800336" cy="126094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dirty="0"/>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410A17AF-F142-42BA-9E22-C2CF4C0E9856}" type="datetimeFigureOut">
              <a:rPr lang="he-IL"/>
              <a:pPr>
                <a:defRPr/>
              </a:pPr>
              <a:t>כ"א/טבת/תשע"ח</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dirty="0"/>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E1A24865-5AD0-483B-8603-DFDB00C495DC}" type="slidenum">
              <a:rPr lang="he-IL"/>
              <a:pPr>
                <a:defRPr/>
              </a:pPr>
              <a:t>‹#›</a:t>
            </a:fld>
            <a:endParaRPr lang="he-IL" dirty="0"/>
          </a:p>
        </p:txBody>
      </p:sp>
    </p:spTree>
    <p:extLst>
      <p:ext uri="{BB962C8B-B14F-4D97-AF65-F5344CB8AC3E}">
        <p14:creationId xmlns:p14="http://schemas.microsoft.com/office/powerpoint/2010/main" val="1634818722"/>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dirty="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79140BF-222F-4918-98AA-673B13654179}" type="slidenum">
              <a:rPr lang="he-IL" smtClean="0">
                <a:solidFill>
                  <a:prstClr val="black"/>
                </a:solidFill>
              </a:rPr>
              <a:pPr>
                <a:defRPr/>
              </a:pPr>
              <a:t>1</a:t>
            </a:fld>
            <a:endParaRPr lang="he-IL"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BCD7CEE-3E7E-4FB3-8273-A941674FDBBA}" type="datetime8">
              <a:rPr lang="he-IL"/>
              <a:pPr>
                <a:defRPr/>
              </a:pPr>
              <a:t>08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B22A976-0171-492E-969C-9534987AAC65}" type="slidenum">
              <a:rPr lang="he-IL"/>
              <a:pPr>
                <a:defRPr/>
              </a:pPr>
              <a:t>‹#›</a:t>
            </a:fld>
            <a:endParaRPr lang="he-IL" dirty="0"/>
          </a:p>
        </p:txBody>
      </p:sp>
    </p:spTree>
    <p:extLst>
      <p:ext uri="{BB962C8B-B14F-4D97-AF65-F5344CB8AC3E}">
        <p14:creationId xmlns:p14="http://schemas.microsoft.com/office/powerpoint/2010/main" val="2410542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62AB329-EE66-4F70-A4B8-D7E0134AAB79}" type="slidenum">
              <a:rPr lang="he-IL"/>
              <a:pPr>
                <a:defRPr/>
              </a:pPr>
              <a:t>‹#›</a:t>
            </a:fld>
            <a:endParaRPr lang="he-IL" dirty="0"/>
          </a:p>
        </p:txBody>
      </p:sp>
    </p:spTree>
    <p:extLst>
      <p:ext uri="{BB962C8B-B14F-4D97-AF65-F5344CB8AC3E}">
        <p14:creationId xmlns:p14="http://schemas.microsoft.com/office/powerpoint/2010/main" val="841102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B2CAD5F6-593D-4445-AF0A-429CAEE56273}" type="datetime8">
              <a:rPr lang="he-IL"/>
              <a:pPr>
                <a:defRPr/>
              </a:pPr>
              <a:t>08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CC98F2AC-EE1E-4917-B113-A14E59226CDD}" type="slidenum">
              <a:rPr lang="he-IL"/>
              <a:pPr>
                <a:defRPr/>
              </a:pPr>
              <a:t>‹#›</a:t>
            </a:fld>
            <a:endParaRPr lang="he-IL" dirty="0"/>
          </a:p>
        </p:txBody>
      </p:sp>
    </p:spTree>
    <p:extLst>
      <p:ext uri="{BB962C8B-B14F-4D97-AF65-F5344CB8AC3E}">
        <p14:creationId xmlns:p14="http://schemas.microsoft.com/office/powerpoint/2010/main" val="1780151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1F61C11-0E3F-42C5-AA6F-6D4479AD8478}" type="datetime8">
              <a:rPr lang="he-IL"/>
              <a:pPr>
                <a:defRPr/>
              </a:pPr>
              <a:t>08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B2AAED7-6664-458F-ABA7-4AC165AF3AA0}" type="slidenum">
              <a:rPr lang="he-IL"/>
              <a:pPr>
                <a:defRPr/>
              </a:pPr>
              <a:t>‹#›</a:t>
            </a:fld>
            <a:endParaRPr lang="he-IL" dirty="0"/>
          </a:p>
        </p:txBody>
      </p:sp>
    </p:spTree>
    <p:extLst>
      <p:ext uri="{BB962C8B-B14F-4D97-AF65-F5344CB8AC3E}">
        <p14:creationId xmlns:p14="http://schemas.microsoft.com/office/powerpoint/2010/main" val="3968180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1085C11-4855-4D1A-A9E9-CAED51DF3672}" type="slidenum">
              <a:rPr lang="he-IL"/>
              <a:pPr>
                <a:defRPr/>
              </a:pPr>
              <a:t>‹#›</a:t>
            </a:fld>
            <a:endParaRPr lang="he-IL" dirty="0"/>
          </a:p>
        </p:txBody>
      </p:sp>
    </p:spTree>
    <p:extLst>
      <p:ext uri="{BB962C8B-B14F-4D97-AF65-F5344CB8AC3E}">
        <p14:creationId xmlns:p14="http://schemas.microsoft.com/office/powerpoint/2010/main" val="1698666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CFC6D4B-2D76-4D99-8473-7DC8CE1C868F}" type="slidenum">
              <a:rPr lang="he-IL"/>
              <a:pPr>
                <a:defRPr/>
              </a:pPr>
              <a:t>‹#›</a:t>
            </a:fld>
            <a:endParaRPr lang="he-IL" dirty="0"/>
          </a:p>
        </p:txBody>
      </p:sp>
    </p:spTree>
    <p:extLst>
      <p:ext uri="{BB962C8B-B14F-4D97-AF65-F5344CB8AC3E}">
        <p14:creationId xmlns:p14="http://schemas.microsoft.com/office/powerpoint/2010/main" val="2293055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fld id="{E4151C1F-132B-42C8-AFD6-2F9FD207ADBC}" type="datetime8">
              <a:rPr lang="he-IL"/>
              <a:pPr>
                <a:defRPr/>
              </a:pPr>
              <a:t>08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7735AD88-B436-4928-8F2F-43C18D457D8D}" type="slidenum">
              <a:rPr lang="he-IL"/>
              <a:pPr>
                <a:defRPr/>
              </a:pPr>
              <a:t>‹#›</a:t>
            </a:fld>
            <a:endParaRPr lang="he-IL" dirty="0"/>
          </a:p>
        </p:txBody>
      </p:sp>
    </p:spTree>
    <p:extLst>
      <p:ext uri="{BB962C8B-B14F-4D97-AF65-F5344CB8AC3E}">
        <p14:creationId xmlns:p14="http://schemas.microsoft.com/office/powerpoint/2010/main" val="3306854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89D6FD2-30E0-4511-9BAA-4CBA76CD4569}" type="datetime8">
              <a:rPr lang="he-IL"/>
              <a:pPr>
                <a:defRPr/>
              </a:pPr>
              <a:t>08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4D0C4BB-8371-4F94-B03C-1369EC021F6C}" type="slidenum">
              <a:rPr lang="he-IL"/>
              <a:pPr>
                <a:defRPr/>
              </a:pPr>
              <a:t>‹#›</a:t>
            </a:fld>
            <a:endParaRPr lang="he-IL" dirty="0"/>
          </a:p>
        </p:txBody>
      </p:sp>
    </p:spTree>
    <p:extLst>
      <p:ext uri="{BB962C8B-B14F-4D97-AF65-F5344CB8AC3E}">
        <p14:creationId xmlns:p14="http://schemas.microsoft.com/office/powerpoint/2010/main" val="2115193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6DD8A86-9263-4EEE-B3DB-FD1D9954625B}" type="slidenum">
              <a:rPr lang="he-IL"/>
              <a:pPr>
                <a:defRPr/>
              </a:pPr>
              <a:t>‹#›</a:t>
            </a:fld>
            <a:endParaRPr lang="he-IL" dirty="0"/>
          </a:p>
        </p:txBody>
      </p:sp>
    </p:spTree>
    <p:extLst>
      <p:ext uri="{BB962C8B-B14F-4D97-AF65-F5344CB8AC3E}">
        <p14:creationId xmlns:p14="http://schemas.microsoft.com/office/powerpoint/2010/main" val="3042832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D817FE5-802B-4305-AC95-0A3B6173F677}" type="slidenum">
              <a:rPr lang="he-IL"/>
              <a:pPr>
                <a:defRPr/>
              </a:pPr>
              <a:t>‹#›</a:t>
            </a:fld>
            <a:endParaRPr lang="he-IL" dirty="0"/>
          </a:p>
        </p:txBody>
      </p:sp>
    </p:spTree>
    <p:extLst>
      <p:ext uri="{BB962C8B-B14F-4D97-AF65-F5344CB8AC3E}">
        <p14:creationId xmlns:p14="http://schemas.microsoft.com/office/powerpoint/2010/main" val="1917246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60DF1B76-B520-437C-921D-C263955107E1}" type="datetime8">
              <a:rPr lang="he-IL"/>
              <a:pPr>
                <a:defRPr/>
              </a:pPr>
              <a:t>08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AF1FE3DA-5EF2-4B0E-B4A0-910467A5C78D}" type="slidenum">
              <a:rPr lang="he-IL"/>
              <a:pPr>
                <a:defRPr/>
              </a:pPr>
              <a:t>‹#›</a:t>
            </a:fld>
            <a:endParaRPr lang="he-IL" dirty="0"/>
          </a:p>
        </p:txBody>
      </p:sp>
    </p:spTree>
    <p:extLst>
      <p:ext uri="{BB962C8B-B14F-4D97-AF65-F5344CB8AC3E}">
        <p14:creationId xmlns:p14="http://schemas.microsoft.com/office/powerpoint/2010/main" val="344568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E0FBE20-E828-4F1A-9A4C-FB3162CB6CF1}" type="slidenum">
              <a:rPr lang="he-IL"/>
              <a:pPr>
                <a:defRPr/>
              </a:pPr>
              <a:t>‹#›</a:t>
            </a:fld>
            <a:endParaRPr lang="he-IL" dirty="0"/>
          </a:p>
        </p:txBody>
      </p:sp>
    </p:spTree>
    <p:extLst>
      <p:ext uri="{BB962C8B-B14F-4D97-AF65-F5344CB8AC3E}">
        <p14:creationId xmlns:p14="http://schemas.microsoft.com/office/powerpoint/2010/main" val="65113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AF6F0F1-A855-409B-8320-8F2105E37A3B}" type="datetime8">
              <a:rPr lang="he-IL"/>
              <a:pPr>
                <a:defRPr/>
              </a:pPr>
              <a:t>08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A0E48F3-689E-45E7-9E26-96CE1CA68397}" type="slidenum">
              <a:rPr lang="he-IL"/>
              <a:pPr>
                <a:defRPr/>
              </a:pPr>
              <a:t>‹#›</a:t>
            </a:fld>
            <a:endParaRPr lang="he-IL" dirty="0"/>
          </a:p>
        </p:txBody>
      </p:sp>
    </p:spTree>
    <p:extLst>
      <p:ext uri="{BB962C8B-B14F-4D97-AF65-F5344CB8AC3E}">
        <p14:creationId xmlns:p14="http://schemas.microsoft.com/office/powerpoint/2010/main" val="3361199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C511D70-42C0-42BC-9696-125CFD7136E0}" type="slidenum">
              <a:rPr lang="he-IL"/>
              <a:pPr>
                <a:defRPr/>
              </a:pPr>
              <a:t>‹#›</a:t>
            </a:fld>
            <a:endParaRPr lang="he-IL" dirty="0"/>
          </a:p>
        </p:txBody>
      </p:sp>
    </p:spTree>
    <p:extLst>
      <p:ext uri="{BB962C8B-B14F-4D97-AF65-F5344CB8AC3E}">
        <p14:creationId xmlns:p14="http://schemas.microsoft.com/office/powerpoint/2010/main" val="1872142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87B0D5F-133C-4001-8A60-48D6CEA93733}" type="slidenum">
              <a:rPr lang="he-IL"/>
              <a:pPr>
                <a:defRPr/>
              </a:pPr>
              <a:t>‹#›</a:t>
            </a:fld>
            <a:endParaRPr lang="he-IL" dirty="0"/>
          </a:p>
        </p:txBody>
      </p:sp>
    </p:spTree>
    <p:extLst>
      <p:ext uri="{BB962C8B-B14F-4D97-AF65-F5344CB8AC3E}">
        <p14:creationId xmlns:p14="http://schemas.microsoft.com/office/powerpoint/2010/main" val="2430540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fld id="{B8689E57-AD68-467F-AF7F-D328FD26C04F}" type="datetime8">
              <a:rPr lang="he-IL"/>
              <a:pPr>
                <a:defRPr/>
              </a:pPr>
              <a:t>08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C6796EC3-77FC-4435-A441-0B282848B1D9}" type="slidenum">
              <a:rPr lang="he-IL"/>
              <a:pPr>
                <a:defRPr/>
              </a:pPr>
              <a:t>‹#›</a:t>
            </a:fld>
            <a:endParaRPr lang="he-IL" dirty="0"/>
          </a:p>
        </p:txBody>
      </p:sp>
    </p:spTree>
    <p:extLst>
      <p:ext uri="{BB962C8B-B14F-4D97-AF65-F5344CB8AC3E}">
        <p14:creationId xmlns:p14="http://schemas.microsoft.com/office/powerpoint/2010/main" val="1988499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C8D82DF-DA37-49BB-8D70-18805192C16C}" type="datetime8">
              <a:rPr lang="he-IL"/>
              <a:pPr>
                <a:defRPr/>
              </a:pPr>
              <a:t>08 ינואר 18</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5905D7B-85CF-4800-8140-1D84117CD173}" type="slidenum">
              <a:rPr lang="he-IL"/>
              <a:pPr>
                <a:defRPr/>
              </a:pPr>
              <a:t>‹#›</a:t>
            </a:fld>
            <a:endParaRPr lang="he-IL" dirty="0"/>
          </a:p>
        </p:txBody>
      </p:sp>
    </p:spTree>
    <p:extLst>
      <p:ext uri="{BB962C8B-B14F-4D97-AF65-F5344CB8AC3E}">
        <p14:creationId xmlns:p14="http://schemas.microsoft.com/office/powerpoint/2010/main" val="767643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A42B745-BFAC-413D-9374-DDD327F1373E}" type="slidenum">
              <a:rPr lang="he-IL"/>
              <a:pPr>
                <a:defRPr/>
              </a:pPr>
              <a:t>‹#›</a:t>
            </a:fld>
            <a:endParaRPr lang="he-IL" dirty="0"/>
          </a:p>
        </p:txBody>
      </p:sp>
    </p:spTree>
    <p:extLst>
      <p:ext uri="{BB962C8B-B14F-4D97-AF65-F5344CB8AC3E}">
        <p14:creationId xmlns:p14="http://schemas.microsoft.com/office/powerpoint/2010/main" val="3539117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211456F-1817-432B-ADE5-DA3735F5DA42}" type="slidenum">
              <a:rPr lang="he-IL"/>
              <a:pPr>
                <a:defRPr/>
              </a:pPr>
              <a:t>‹#›</a:t>
            </a:fld>
            <a:endParaRPr lang="he-IL" dirty="0"/>
          </a:p>
        </p:txBody>
      </p:sp>
    </p:spTree>
    <p:extLst>
      <p:ext uri="{BB962C8B-B14F-4D97-AF65-F5344CB8AC3E}">
        <p14:creationId xmlns:p14="http://schemas.microsoft.com/office/powerpoint/2010/main" val="607095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87DE7EA-61F4-4604-A768-F64916824F4E}" type="datetime8">
              <a:rPr lang="he-IL"/>
              <a:pPr>
                <a:defRPr/>
              </a:pPr>
              <a:t>08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0192B862-69C9-41BE-8CFC-0AFE74478341}" type="slidenum">
              <a:rPr lang="he-IL"/>
              <a:pPr>
                <a:defRPr/>
              </a:pPr>
              <a:t>‹#›</a:t>
            </a:fld>
            <a:endParaRPr lang="he-IL" dirty="0"/>
          </a:p>
        </p:txBody>
      </p:sp>
    </p:spTree>
    <p:extLst>
      <p:ext uri="{BB962C8B-B14F-4D97-AF65-F5344CB8AC3E}">
        <p14:creationId xmlns:p14="http://schemas.microsoft.com/office/powerpoint/2010/main" val="39807388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fld id="{164601F3-84FA-4265-A721-CCB2958CA45E}" type="datetime8">
              <a:rPr lang="he-IL"/>
              <a:pPr>
                <a:defRPr/>
              </a:pPr>
              <a:t>08 ינואר 18</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2284D13B-97B2-45B1-A0A3-AA7D7A2722A5}" type="slidenum">
              <a:rPr lang="he-IL"/>
              <a:pPr>
                <a:defRPr/>
              </a:pPr>
              <a:t>‹#›</a:t>
            </a:fld>
            <a:endParaRPr lang="he-IL" dirty="0"/>
          </a:p>
        </p:txBody>
      </p:sp>
    </p:spTree>
    <p:extLst>
      <p:ext uri="{BB962C8B-B14F-4D97-AF65-F5344CB8AC3E}">
        <p14:creationId xmlns:p14="http://schemas.microsoft.com/office/powerpoint/2010/main" val="18047670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0926960A-4993-41A1-9118-C8D24516137C}" type="datetime8">
              <a:rPr lang="he-IL"/>
              <a:pPr>
                <a:defRPr/>
              </a:pPr>
              <a:t>08 ינואר 18</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E94B15BB-F0CC-442C-AB55-0B9CB770E21D}" type="slidenum">
              <a:rPr lang="he-IL"/>
              <a:pPr>
                <a:defRPr/>
              </a:pPr>
              <a:t>‹#›</a:t>
            </a:fld>
            <a:endParaRPr lang="he-IL" dirty="0"/>
          </a:p>
        </p:txBody>
      </p:sp>
    </p:spTree>
    <p:extLst>
      <p:ext uri="{BB962C8B-B14F-4D97-AF65-F5344CB8AC3E}">
        <p14:creationId xmlns:p14="http://schemas.microsoft.com/office/powerpoint/2010/main" val="4248521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44AF8FFD-4B63-40A4-A713-6B1A55174971}" type="slidenum">
              <a:rPr lang="he-IL"/>
              <a:pPr>
                <a:defRPr/>
              </a:pPr>
              <a:t>‹#›</a:t>
            </a:fld>
            <a:endParaRPr lang="he-IL" dirty="0"/>
          </a:p>
        </p:txBody>
      </p:sp>
    </p:spTree>
    <p:extLst>
      <p:ext uri="{BB962C8B-B14F-4D97-AF65-F5344CB8AC3E}">
        <p14:creationId xmlns:p14="http://schemas.microsoft.com/office/powerpoint/2010/main" val="11272799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ea typeface="Times New Roman (Hebrew)" pitchFamily="18" charset="0"/>
              </a:defRPr>
            </a:lvl1pPr>
          </a:lstStyle>
          <a:p>
            <a:pPr>
              <a:defRPr/>
            </a:pPr>
            <a:fld id="{C0CD9236-468D-47EB-9EC9-8100DBB10799}" type="slidenum">
              <a:rPr lang="he-IL"/>
              <a:pPr>
                <a:defRPr/>
              </a:pPr>
              <a:t>‹#›</a:t>
            </a:fld>
            <a:endParaRPr lang="he-IL" dirty="0"/>
          </a:p>
        </p:txBody>
      </p:sp>
    </p:spTree>
    <p:extLst>
      <p:ext uri="{BB962C8B-B14F-4D97-AF65-F5344CB8AC3E}">
        <p14:creationId xmlns:p14="http://schemas.microsoft.com/office/powerpoint/2010/main" val="4005376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C8770A63-7E4C-4293-A2FF-DB059C393291}" type="slidenum">
              <a:rPr lang="he-IL"/>
              <a:pPr>
                <a:defRPr/>
              </a:pPr>
              <a:t>‹#›</a:t>
            </a:fld>
            <a:endParaRPr lang="he-IL" dirty="0"/>
          </a:p>
        </p:txBody>
      </p:sp>
    </p:spTree>
    <p:extLst>
      <p:ext uri="{BB962C8B-B14F-4D97-AF65-F5344CB8AC3E}">
        <p14:creationId xmlns:p14="http://schemas.microsoft.com/office/powerpoint/2010/main" val="38828039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159D31C-CAF5-4427-A1F3-7850479CC6EB}" type="datetime8">
              <a:rPr lang="he-IL"/>
              <a:pPr>
                <a:defRPr/>
              </a:pPr>
              <a:t>08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6FC5741-5334-4A2F-91FF-4620F549274B}" type="slidenum">
              <a:rPr lang="he-IL"/>
              <a:pPr>
                <a:defRPr/>
              </a:pPr>
              <a:t>‹#›</a:t>
            </a:fld>
            <a:endParaRPr lang="he-IL" dirty="0"/>
          </a:p>
        </p:txBody>
      </p:sp>
    </p:spTree>
    <p:extLst>
      <p:ext uri="{BB962C8B-B14F-4D97-AF65-F5344CB8AC3E}">
        <p14:creationId xmlns:p14="http://schemas.microsoft.com/office/powerpoint/2010/main" val="7893701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49AF5D8-064D-4551-9122-78B776EF795A}" type="slidenum">
              <a:rPr lang="he-IL"/>
              <a:pPr>
                <a:defRPr/>
              </a:pPr>
              <a:t>‹#›</a:t>
            </a:fld>
            <a:endParaRPr lang="he-IL" dirty="0"/>
          </a:p>
        </p:txBody>
      </p:sp>
    </p:spTree>
    <p:extLst>
      <p:ext uri="{BB962C8B-B14F-4D97-AF65-F5344CB8AC3E}">
        <p14:creationId xmlns:p14="http://schemas.microsoft.com/office/powerpoint/2010/main" val="9228886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35DDE97-FCCF-47E7-B451-04B61E7A77B5}" type="slidenum">
              <a:rPr lang="he-IL"/>
              <a:pPr>
                <a:defRPr/>
              </a:pPr>
              <a:t>‹#›</a:t>
            </a:fld>
            <a:endParaRPr lang="he-IL" dirty="0"/>
          </a:p>
        </p:txBody>
      </p:sp>
    </p:spTree>
    <p:extLst>
      <p:ext uri="{BB962C8B-B14F-4D97-AF65-F5344CB8AC3E}">
        <p14:creationId xmlns:p14="http://schemas.microsoft.com/office/powerpoint/2010/main" val="9099940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dirty="0"/>
          </a:p>
        </p:txBody>
      </p:sp>
      <p:sp>
        <p:nvSpPr>
          <p:cNvPr id="4" name="Slide Number Placeholder 5"/>
          <p:cNvSpPr>
            <a:spLocks noGrp="1"/>
          </p:cNvSpPr>
          <p:nvPr>
            <p:ph type="sldNum" sz="quarter" idx="12"/>
          </p:nvPr>
        </p:nvSpPr>
        <p:spPr/>
        <p:txBody>
          <a:bodyPr/>
          <a:lstStyle>
            <a:lvl1pPr>
              <a:defRPr/>
            </a:lvl1pPr>
          </a:lstStyle>
          <a:p>
            <a:pPr>
              <a:defRPr/>
            </a:pPr>
            <a:fld id="{371D37B5-9F3E-4DA3-B6C2-07D1C8F25440}" type="slidenum">
              <a:rPr lang="he-IL"/>
              <a:pPr>
                <a:defRPr/>
              </a:pPr>
              <a:t>‹#›</a:t>
            </a:fld>
            <a:endParaRPr lang="he-IL" dirty="0"/>
          </a:p>
        </p:txBody>
      </p:sp>
    </p:spTree>
    <p:extLst>
      <p:ext uri="{BB962C8B-B14F-4D97-AF65-F5344CB8AC3E}">
        <p14:creationId xmlns:p14="http://schemas.microsoft.com/office/powerpoint/2010/main" val="4084187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6C2A18D5-E7A4-4685-8221-4C87BA0C8B33}" type="slidenum">
              <a:rPr lang="he-IL"/>
              <a:pPr>
                <a:defRPr/>
              </a:pPr>
              <a:t>‹#›</a:t>
            </a:fld>
            <a:endParaRPr lang="he-IL" dirty="0"/>
          </a:p>
        </p:txBody>
      </p:sp>
    </p:spTree>
    <p:extLst>
      <p:ext uri="{BB962C8B-B14F-4D97-AF65-F5344CB8AC3E}">
        <p14:creationId xmlns:p14="http://schemas.microsoft.com/office/powerpoint/2010/main" val="35767082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C8E12C04-6548-4547-B276-2DC9DCC5BC8B}" type="slidenum">
              <a:rPr lang="he-IL"/>
              <a:pPr>
                <a:defRPr/>
              </a:pPr>
              <a:t>‹#›</a:t>
            </a:fld>
            <a:endParaRPr lang="he-IL" dirty="0"/>
          </a:p>
        </p:txBody>
      </p:sp>
    </p:spTree>
    <p:extLst>
      <p:ext uri="{BB962C8B-B14F-4D97-AF65-F5344CB8AC3E}">
        <p14:creationId xmlns:p14="http://schemas.microsoft.com/office/powerpoint/2010/main" val="38105374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1173E4D-5547-4C18-AAA8-189CAB33103F}" type="datetime8">
              <a:rPr lang="he-IL">
                <a:solidFill>
                  <a:prstClr val="black">
                    <a:tint val="75000"/>
                  </a:prstClr>
                </a:solidFill>
              </a:rPr>
              <a:pPr>
                <a:defRPr/>
              </a:pPr>
              <a:t>08 ינואר 18</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851FB65-3C5E-4BBE-9AC3-D09404B7080E}" type="slidenum">
              <a:rPr lang="he-IL"/>
              <a:pPr>
                <a:defRPr/>
              </a:pPr>
              <a:t>‹#›</a:t>
            </a:fld>
            <a:endParaRPr lang="he-IL" dirty="0"/>
          </a:p>
        </p:txBody>
      </p:sp>
    </p:spTree>
    <p:extLst>
      <p:ext uri="{BB962C8B-B14F-4D97-AF65-F5344CB8AC3E}">
        <p14:creationId xmlns:p14="http://schemas.microsoft.com/office/powerpoint/2010/main" val="24408209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17F642C-D71D-41F8-9CDA-686A81B0C3BD}" type="slidenum">
              <a:rPr lang="he-IL"/>
              <a:pPr>
                <a:defRPr/>
              </a:pPr>
              <a:t>‹#›</a:t>
            </a:fld>
            <a:endParaRPr lang="he-IL" dirty="0"/>
          </a:p>
        </p:txBody>
      </p:sp>
    </p:spTree>
    <p:extLst>
      <p:ext uri="{BB962C8B-B14F-4D97-AF65-F5344CB8AC3E}">
        <p14:creationId xmlns:p14="http://schemas.microsoft.com/office/powerpoint/2010/main" val="1121554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143C8A77-718A-42D1-A604-B9514BAE7BDA}" type="datetime8">
              <a:rPr lang="he-IL"/>
              <a:pPr>
                <a:defRPr/>
              </a:pPr>
              <a:t>08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141E04E7-2C0F-496F-B78A-10A920B5B710}" type="slidenum">
              <a:rPr lang="he-IL"/>
              <a:pPr>
                <a:defRPr/>
              </a:pPr>
              <a:t>‹#›</a:t>
            </a:fld>
            <a:endParaRPr lang="he-IL" dirty="0"/>
          </a:p>
        </p:txBody>
      </p:sp>
    </p:spTree>
    <p:extLst>
      <p:ext uri="{BB962C8B-B14F-4D97-AF65-F5344CB8AC3E}">
        <p14:creationId xmlns:p14="http://schemas.microsoft.com/office/powerpoint/2010/main" val="1071826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BB5226A-9768-431D-B79A-07B012B6295A}" type="slidenum">
              <a:rPr lang="he-IL"/>
              <a:pPr>
                <a:defRPr/>
              </a:pPr>
              <a:t>‹#›</a:t>
            </a:fld>
            <a:endParaRPr lang="he-IL" dirty="0"/>
          </a:p>
        </p:txBody>
      </p:sp>
    </p:spTree>
    <p:extLst>
      <p:ext uri="{BB962C8B-B14F-4D97-AF65-F5344CB8AC3E}">
        <p14:creationId xmlns:p14="http://schemas.microsoft.com/office/powerpoint/2010/main" val="10234355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fld id="{8DAA096C-6B43-4895-A104-178D7BE194A3}" type="datetime8">
              <a:rPr lang="he-IL">
                <a:solidFill>
                  <a:prstClr val="black">
                    <a:tint val="75000"/>
                  </a:prstClr>
                </a:solidFill>
              </a:rPr>
              <a:pPr>
                <a:defRPr/>
              </a:pPr>
              <a:t>08 ינואר 18</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FC460105-EC4B-4FF3-98EE-2240ACEB5CA3}" type="slidenum">
              <a:rPr lang="he-IL"/>
              <a:pPr>
                <a:defRPr/>
              </a:pPr>
              <a:t>‹#›</a:t>
            </a:fld>
            <a:endParaRPr lang="he-IL" dirty="0"/>
          </a:p>
        </p:txBody>
      </p:sp>
    </p:spTree>
    <p:extLst>
      <p:ext uri="{BB962C8B-B14F-4D97-AF65-F5344CB8AC3E}">
        <p14:creationId xmlns:p14="http://schemas.microsoft.com/office/powerpoint/2010/main" val="31555907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727EB39-5FE9-4293-8B6E-A0166A3570E9}" type="datetime8">
              <a:rPr lang="he-IL">
                <a:solidFill>
                  <a:prstClr val="black">
                    <a:tint val="75000"/>
                  </a:prstClr>
                </a:solidFill>
              </a:rPr>
              <a:pPr>
                <a:defRPr/>
              </a:pPr>
              <a:t>08 ינואר 18</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3A2F8A1-DFC6-48A5-B59D-B31522CA6B65}" type="slidenum">
              <a:rPr lang="he-IL"/>
              <a:pPr>
                <a:defRPr/>
              </a:pPr>
              <a:t>‹#›</a:t>
            </a:fld>
            <a:endParaRPr lang="he-IL" dirty="0"/>
          </a:p>
        </p:txBody>
      </p:sp>
    </p:spTree>
    <p:extLst>
      <p:ext uri="{BB962C8B-B14F-4D97-AF65-F5344CB8AC3E}">
        <p14:creationId xmlns:p14="http://schemas.microsoft.com/office/powerpoint/2010/main" val="38403205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3DE67FE-8192-428B-83A3-7D7CCAB07906}" type="slidenum">
              <a:rPr lang="he-IL"/>
              <a:pPr>
                <a:defRPr/>
              </a:pPr>
              <a:t>‹#›</a:t>
            </a:fld>
            <a:endParaRPr lang="he-IL" dirty="0"/>
          </a:p>
        </p:txBody>
      </p:sp>
    </p:spTree>
    <p:extLst>
      <p:ext uri="{BB962C8B-B14F-4D97-AF65-F5344CB8AC3E}">
        <p14:creationId xmlns:p14="http://schemas.microsoft.com/office/powerpoint/2010/main" val="14800917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9CC17A0-0690-4011-BB92-C7541E4F3ED4}" type="slidenum">
              <a:rPr lang="he-IL"/>
              <a:pPr>
                <a:defRPr/>
              </a:pPr>
              <a:t>‹#›</a:t>
            </a:fld>
            <a:endParaRPr lang="he-IL" dirty="0"/>
          </a:p>
        </p:txBody>
      </p:sp>
    </p:spTree>
    <p:extLst>
      <p:ext uri="{BB962C8B-B14F-4D97-AF65-F5344CB8AC3E}">
        <p14:creationId xmlns:p14="http://schemas.microsoft.com/office/powerpoint/2010/main" val="35861478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1173E4D-5547-4C18-AAA8-189CAB33103F}" type="datetime8">
              <a:rPr lang="he-IL">
                <a:solidFill>
                  <a:prstClr val="black">
                    <a:tint val="75000"/>
                  </a:prstClr>
                </a:solidFill>
              </a:rPr>
              <a:pPr>
                <a:defRPr/>
              </a:pPr>
              <a:t>08 ינואר 18</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851FB65-3C5E-4BBE-9AC3-D09404B7080E}" type="slidenum">
              <a:rPr lang="he-IL"/>
              <a:pPr>
                <a:defRPr/>
              </a:pPr>
              <a:t>‹#›</a:t>
            </a:fld>
            <a:endParaRPr lang="he-IL" dirty="0"/>
          </a:p>
        </p:txBody>
      </p:sp>
    </p:spTree>
    <p:extLst>
      <p:ext uri="{BB962C8B-B14F-4D97-AF65-F5344CB8AC3E}">
        <p14:creationId xmlns:p14="http://schemas.microsoft.com/office/powerpoint/2010/main" val="37055775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17F642C-D71D-41F8-9CDA-686A81B0C3BD}" type="slidenum">
              <a:rPr lang="he-IL"/>
              <a:pPr>
                <a:defRPr/>
              </a:pPr>
              <a:t>‹#›</a:t>
            </a:fld>
            <a:endParaRPr lang="he-IL" dirty="0"/>
          </a:p>
        </p:txBody>
      </p:sp>
    </p:spTree>
    <p:extLst>
      <p:ext uri="{BB962C8B-B14F-4D97-AF65-F5344CB8AC3E}">
        <p14:creationId xmlns:p14="http://schemas.microsoft.com/office/powerpoint/2010/main" val="15074488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BB5226A-9768-431D-B79A-07B012B6295A}" type="slidenum">
              <a:rPr lang="he-IL"/>
              <a:pPr>
                <a:defRPr/>
              </a:pPr>
              <a:t>‹#›</a:t>
            </a:fld>
            <a:endParaRPr lang="he-IL" dirty="0"/>
          </a:p>
        </p:txBody>
      </p:sp>
    </p:spTree>
    <p:extLst>
      <p:ext uri="{BB962C8B-B14F-4D97-AF65-F5344CB8AC3E}">
        <p14:creationId xmlns:p14="http://schemas.microsoft.com/office/powerpoint/2010/main" val="30782309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BD9ABDF-96A3-4BBC-AEEF-0673B41EDB5F}" type="datetime8">
              <a:rPr lang="he-IL">
                <a:solidFill>
                  <a:prstClr val="black">
                    <a:tint val="75000"/>
                  </a:prstClr>
                </a:solidFill>
              </a:rPr>
              <a:pPr>
                <a:defRPr/>
              </a:pPr>
              <a:t>08 ינואר 18</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0F4371C-0DB5-4384-96C6-A6E4057C97D4}" type="slidenum">
              <a:rPr lang="he-IL"/>
              <a:pPr>
                <a:defRPr/>
              </a:pPr>
              <a:t>‹#›</a:t>
            </a:fld>
            <a:endParaRPr lang="he-IL" dirty="0"/>
          </a:p>
        </p:txBody>
      </p:sp>
    </p:spTree>
    <p:extLst>
      <p:ext uri="{BB962C8B-B14F-4D97-AF65-F5344CB8AC3E}">
        <p14:creationId xmlns:p14="http://schemas.microsoft.com/office/powerpoint/2010/main" val="11875803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fld id="{8DAA096C-6B43-4895-A104-178D7BE194A3}" type="datetime8">
              <a:rPr lang="he-IL">
                <a:solidFill>
                  <a:prstClr val="black">
                    <a:tint val="75000"/>
                  </a:prstClr>
                </a:solidFill>
              </a:rPr>
              <a:pPr>
                <a:defRPr/>
              </a:pPr>
              <a:t>08 ינואר 18</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FC460105-EC4B-4FF3-98EE-2240ACEB5CA3}" type="slidenum">
              <a:rPr lang="he-IL"/>
              <a:pPr>
                <a:defRPr/>
              </a:pPr>
              <a:t>‹#›</a:t>
            </a:fld>
            <a:endParaRPr lang="he-IL" dirty="0"/>
          </a:p>
        </p:txBody>
      </p:sp>
    </p:spTree>
    <p:extLst>
      <p:ext uri="{BB962C8B-B14F-4D97-AF65-F5344CB8AC3E}">
        <p14:creationId xmlns:p14="http://schemas.microsoft.com/office/powerpoint/2010/main" val="1866902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F1BC78F-D3C7-4A59-907C-70A9A40A9EF9}" type="datetime8">
              <a:rPr lang="he-IL"/>
              <a:pPr>
                <a:defRPr/>
              </a:pPr>
              <a:t>08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B343481-AE32-48E0-8441-5D32BFA21EB3}" type="slidenum">
              <a:rPr lang="he-IL"/>
              <a:pPr>
                <a:defRPr/>
              </a:pPr>
              <a:t>‹#›</a:t>
            </a:fld>
            <a:endParaRPr lang="he-IL" dirty="0"/>
          </a:p>
        </p:txBody>
      </p:sp>
    </p:spTree>
    <p:extLst>
      <p:ext uri="{BB962C8B-B14F-4D97-AF65-F5344CB8AC3E}">
        <p14:creationId xmlns:p14="http://schemas.microsoft.com/office/powerpoint/2010/main" val="3412385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5BB9B711-885A-48A4-983F-377AE6EE8514}" type="slidenum">
              <a:rPr lang="he-IL"/>
              <a:pPr>
                <a:defRPr/>
              </a:pPr>
              <a:t>‹#›</a:t>
            </a:fld>
            <a:endParaRPr lang="he-IL" dirty="0"/>
          </a:p>
        </p:txBody>
      </p:sp>
    </p:spTree>
    <p:extLst>
      <p:ext uri="{BB962C8B-B14F-4D97-AF65-F5344CB8AC3E}">
        <p14:creationId xmlns:p14="http://schemas.microsoft.com/office/powerpoint/2010/main" val="2704346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9B11E9E-4F3A-4FA3-83A6-34EC7848FF85}" type="slidenum">
              <a:rPr lang="he-IL"/>
              <a:pPr>
                <a:defRPr/>
              </a:pPr>
              <a:t>‹#›</a:t>
            </a:fld>
            <a:endParaRPr lang="he-IL" dirty="0"/>
          </a:p>
        </p:txBody>
      </p:sp>
    </p:spTree>
    <p:extLst>
      <p:ext uri="{BB962C8B-B14F-4D97-AF65-F5344CB8AC3E}">
        <p14:creationId xmlns:p14="http://schemas.microsoft.com/office/powerpoint/2010/main" val="348455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BBEA767-702B-4CD8-83CB-B1E912356F24}" type="datetime8">
              <a:rPr lang="he-IL"/>
              <a:pPr>
                <a:defRPr/>
              </a:pPr>
              <a:t>08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608036D-8905-40D9-B59C-6BB941E866B9}" type="slidenum">
              <a:rPr lang="he-IL"/>
              <a:pPr>
                <a:defRPr/>
              </a:pPr>
              <a:t>‹#›</a:t>
            </a:fld>
            <a:endParaRPr lang="he-IL" dirty="0"/>
          </a:p>
        </p:txBody>
      </p:sp>
    </p:spTree>
    <p:extLst>
      <p:ext uri="{BB962C8B-B14F-4D97-AF65-F5344CB8AC3E}">
        <p14:creationId xmlns:p14="http://schemas.microsoft.com/office/powerpoint/2010/main" val="4264126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5AAC8B60-FB36-4A2D-A17E-446970CC3D2E}" type="slidenum">
              <a:rPr lang="he-IL"/>
              <a:pPr>
                <a:defRPr/>
              </a:pPr>
              <a:t>‹#›</a:t>
            </a:fld>
            <a:endParaRPr lang="he-IL" dirty="0"/>
          </a:p>
        </p:txBody>
      </p:sp>
    </p:spTree>
    <p:extLst>
      <p:ext uri="{BB962C8B-B14F-4D97-AF65-F5344CB8AC3E}">
        <p14:creationId xmlns:p14="http://schemas.microsoft.com/office/powerpoint/2010/main" val="9352650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41.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image" Target="../media/image1.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1.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12.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3.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7.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theme" Target="../theme/theme9.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14F3986-5D4A-4294-BB50-2E985E0920C7}" type="datetime8">
              <a:rPr lang="he-IL"/>
              <a:pPr>
                <a:defRPr/>
              </a:pPr>
              <a:t>08 ינואר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F2E61B4-61B2-4E23-A2D2-D411CD4BDFF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604" r:id="rId1"/>
    <p:sldLayoutId id="2147486605" r:id="rId2"/>
    <p:sldLayoutId id="2147486606" r:id="rId3"/>
    <p:sldLayoutId id="2147486601"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CA40472-C90A-42AC-A7D2-038A9A8E7449}" type="datetime8">
              <a:rPr lang="he-IL">
                <a:solidFill>
                  <a:prstClr val="black">
                    <a:tint val="75000"/>
                  </a:prstClr>
                </a:solidFill>
              </a:rPr>
              <a:pPr>
                <a:defRPr/>
              </a:pPr>
              <a:t>08 ינואר 18</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733DF1B-22F0-48E3-A0E6-FAB8DBD52999}" type="slidenum">
              <a:rPr lang="he-IL"/>
              <a:pPr>
                <a:defRPr/>
              </a:pPr>
              <a:t>‹#›</a:t>
            </a:fld>
            <a:endParaRPr lang="he-IL" dirty="0"/>
          </a:p>
        </p:txBody>
      </p:sp>
    </p:spTree>
    <p:extLst>
      <p:ext uri="{BB962C8B-B14F-4D97-AF65-F5344CB8AC3E}">
        <p14:creationId xmlns:p14="http://schemas.microsoft.com/office/powerpoint/2010/main" val="3867737804"/>
      </p:ext>
    </p:extLst>
  </p:cSld>
  <p:clrMap bg1="lt1" tx1="dk1" bg2="lt2" tx2="dk2" accent1="accent1" accent2="accent2" accent3="accent3" accent4="accent4" accent5="accent5" accent6="accent6" hlink="hlink" folHlink="folHlink"/>
  <p:sldLayoutIdLst>
    <p:sldLayoutId id="2147486644" r:id="rId1"/>
    <p:sldLayoutId id="2147486645" r:id="rId2"/>
    <p:sldLayoutId id="2147486646" r:id="rId3"/>
    <p:sldLayoutId id="2147486648"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BEF4750-105D-43D3-8BE6-62215241E4AB}" type="datetime8">
              <a:rPr lang="he-IL">
                <a:solidFill>
                  <a:prstClr val="black">
                    <a:tint val="75000"/>
                  </a:prstClr>
                </a:solidFill>
              </a:rPr>
              <a:pPr>
                <a:defRPr/>
              </a:pPr>
              <a:t>08 ינואר 18</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A4CB7DD-09C0-4477-AB26-971F297A8B16}" type="slidenum">
              <a:rPr lang="he-IL"/>
              <a:pPr>
                <a:defRPr/>
              </a:pPr>
              <a:t>‹#›</a:t>
            </a:fld>
            <a:endParaRPr lang="he-IL" dirty="0"/>
          </a:p>
        </p:txBody>
      </p:sp>
    </p:spTree>
    <p:extLst>
      <p:ext uri="{BB962C8B-B14F-4D97-AF65-F5344CB8AC3E}">
        <p14:creationId xmlns:p14="http://schemas.microsoft.com/office/powerpoint/2010/main" val="3485856968"/>
      </p:ext>
    </p:extLst>
  </p:cSld>
  <p:clrMap bg1="lt1" tx1="dk1" bg2="lt2" tx2="dk2" accent1="accent1" accent2="accent2" accent3="accent3" accent4="accent4" accent5="accent5" accent6="accent6" hlink="hlink" folHlink="folHlink"/>
  <p:sldLayoutIdLst>
    <p:sldLayoutId id="2147486650" r:id="rId1"/>
    <p:sldLayoutId id="2147486651" r:id="rId2"/>
    <p:sldLayoutId id="2147486652"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CA40472-C90A-42AC-A7D2-038A9A8E7449}" type="datetime8">
              <a:rPr lang="he-IL">
                <a:solidFill>
                  <a:prstClr val="black">
                    <a:tint val="75000"/>
                  </a:prstClr>
                </a:solidFill>
              </a:rPr>
              <a:pPr>
                <a:defRPr/>
              </a:pPr>
              <a:t>08 ינואר 18</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733DF1B-22F0-48E3-A0E6-FAB8DBD52999}" type="slidenum">
              <a:rPr lang="he-IL"/>
              <a:pPr>
                <a:defRPr/>
              </a:pPr>
              <a:t>‹#›</a:t>
            </a:fld>
            <a:endParaRPr lang="he-IL" dirty="0"/>
          </a:p>
        </p:txBody>
      </p:sp>
    </p:spTree>
    <p:extLst>
      <p:ext uri="{BB962C8B-B14F-4D97-AF65-F5344CB8AC3E}">
        <p14:creationId xmlns:p14="http://schemas.microsoft.com/office/powerpoint/2010/main" val="1404253198"/>
      </p:ext>
    </p:extLst>
  </p:cSld>
  <p:clrMap bg1="lt1" tx1="dk1" bg2="lt2" tx2="dk2" accent1="accent1" accent2="accent2" accent3="accent3" accent4="accent4" accent5="accent5" accent6="accent6" hlink="hlink" folHlink="folHlink"/>
  <p:sldLayoutIdLst>
    <p:sldLayoutId id="2147486654" r:id="rId1"/>
    <p:sldLayoutId id="2147486655" r:id="rId2"/>
    <p:sldLayoutId id="2147486656" r:id="rId3"/>
    <p:sldLayoutId id="2147486657" r:id="rId4"/>
    <p:sldLayoutId id="2147486658"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8546E81-144F-4F2A-A1B8-86E6C3C6A881}" type="datetime8">
              <a:rPr lang="he-IL"/>
              <a:pPr>
                <a:defRPr/>
              </a:pPr>
              <a:t>08 ינואר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FFCA4E5-8E07-49E5-940F-522396AAE01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607" r:id="rId1"/>
    <p:sldLayoutId id="2147486608" r:id="rId2"/>
    <p:sldLayoutId id="2147486609"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C69A0C7-ADB3-4B29-8A12-BBD4CDB2245B}" type="datetime8">
              <a:rPr lang="he-IL"/>
              <a:pPr>
                <a:defRPr/>
              </a:pPr>
              <a:t>08 ינואר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50E106E-C40B-465B-9961-7822C248982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611" r:id="rId1"/>
    <p:sldLayoutId id="2147486612" r:id="rId2"/>
    <p:sldLayoutId id="2147486613" r:id="rId3"/>
    <p:sldLayoutId id="214748660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B61BB4DA-CA26-4186-9A05-07CCE4C3A78A}" type="datetime8">
              <a:rPr lang="he-IL"/>
              <a:pPr>
                <a:defRPr/>
              </a:pPr>
              <a:t>08 ינואר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F1CB20C-DD2B-4EFB-B187-9AA5BE67C1B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614" r:id="rId1"/>
    <p:sldLayoutId id="2147486615" r:id="rId2"/>
    <p:sldLayoutId id="2147486616" r:id="rId3"/>
    <p:sldLayoutId id="214748661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73EDEC6-868F-4458-8984-6CE2D8406AC2}" type="datetime8">
              <a:rPr lang="he-IL"/>
              <a:pPr>
                <a:defRPr/>
              </a:pPr>
              <a:t>08 ינואר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CFE24DC-2665-4A84-A1B0-0B565245F24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618" r:id="rId1"/>
    <p:sldLayoutId id="2147486619" r:id="rId2"/>
    <p:sldLayoutId id="2147486620" r:id="rId3"/>
    <p:sldLayoutId id="214748660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A55A81D-5F49-4813-AB26-0C746BD84B66}" type="datetime8">
              <a:rPr lang="he-IL"/>
              <a:pPr>
                <a:defRPr/>
              </a:pPr>
              <a:t>08 ינואר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E6AF535-A5B7-4046-AABB-9185A1AD45D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621" r:id="rId1"/>
    <p:sldLayoutId id="2147486622" r:id="rId2"/>
    <p:sldLayoutId id="2147486623" r:id="rId3"/>
    <p:sldLayoutId id="2147486624"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3FFD823-6263-4E2A-832A-7A9E72885028}" type="datetime8">
              <a:rPr lang="he-IL"/>
              <a:pPr>
                <a:defRPr/>
              </a:pPr>
              <a:t>08 ינואר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33149E4-4869-48D8-98CF-C3881057DD37}" type="slidenum">
              <a:rPr lang="he-IL"/>
              <a:pPr>
                <a:defRPr/>
              </a:pPr>
              <a:t>‹#›</a:t>
            </a:fld>
            <a:endParaRPr lang="he-IL" dirty="0"/>
          </a:p>
        </p:txBody>
      </p:sp>
    </p:spTree>
    <p:extLst>
      <p:ext uri="{BB962C8B-B14F-4D97-AF65-F5344CB8AC3E}">
        <p14:creationId xmlns:p14="http://schemas.microsoft.com/office/powerpoint/2010/main" val="2454922386"/>
      </p:ext>
    </p:extLst>
  </p:cSld>
  <p:clrMap bg1="lt1" tx1="dk1" bg2="lt2" tx2="dk2" accent1="accent1" accent2="accent2" accent3="accent3" accent4="accent4" accent5="accent5" accent6="accent6" hlink="hlink" folHlink="folHlink"/>
  <p:sldLayoutIdLst>
    <p:sldLayoutId id="2147486626" r:id="rId1"/>
    <p:sldLayoutId id="2147486627" r:id="rId2"/>
    <p:sldLayoutId id="2147486628" r:id="rId3"/>
    <p:sldLayoutId id="2147486629" r:id="rId4"/>
    <p:sldLayoutId id="2147486630"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7A78737D-8DE2-4DD0-9895-075232BE0528}" type="datetime8">
              <a:rPr lang="he-IL"/>
              <a:pPr>
                <a:defRPr/>
              </a:pPr>
              <a:t>08 ינואר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61D88AA2-783D-4168-9E35-BF62602C0410}" type="slidenum">
              <a:rPr lang="he-IL"/>
              <a:pPr>
                <a:defRPr/>
              </a:pPr>
              <a:t>‹#›</a:t>
            </a:fld>
            <a:endParaRPr lang="he-IL" dirty="0"/>
          </a:p>
        </p:txBody>
      </p:sp>
    </p:spTree>
    <p:extLst>
      <p:ext uri="{BB962C8B-B14F-4D97-AF65-F5344CB8AC3E}">
        <p14:creationId xmlns:p14="http://schemas.microsoft.com/office/powerpoint/2010/main" val="2130160410"/>
      </p:ext>
    </p:extLst>
  </p:cSld>
  <p:clrMap bg1="lt1" tx1="dk1" bg2="lt2" tx2="dk2" accent1="accent1" accent2="accent2" accent3="accent3" accent4="accent4" accent5="accent5" accent6="accent6" hlink="hlink" folHlink="folHlink"/>
  <p:sldLayoutIdLst>
    <p:sldLayoutId id="2147486632" r:id="rId1"/>
    <p:sldLayoutId id="2147486633" r:id="rId2"/>
    <p:sldLayoutId id="2147486634"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A2D0652-B97A-4BE5-849D-24F0DA9334AD}" type="datetime8">
              <a:rPr lang="he-IL"/>
              <a:pPr>
                <a:defRPr/>
              </a:pPr>
              <a:t>08 ינואר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3F9C384-D0EA-4BFC-9DF1-9A2C1BB5B78E}" type="slidenum">
              <a:rPr lang="he-IL"/>
              <a:pPr>
                <a:defRPr/>
              </a:pPr>
              <a:t>‹#›</a:t>
            </a:fld>
            <a:endParaRPr lang="he-IL" dirty="0"/>
          </a:p>
        </p:txBody>
      </p:sp>
    </p:spTree>
    <p:extLst>
      <p:ext uri="{BB962C8B-B14F-4D97-AF65-F5344CB8AC3E}">
        <p14:creationId xmlns:p14="http://schemas.microsoft.com/office/powerpoint/2010/main" val="3733594553"/>
      </p:ext>
    </p:extLst>
  </p:cSld>
  <p:clrMap bg1="lt1" tx1="dk1" bg2="lt2" tx2="dk2" accent1="accent1" accent2="accent2" accent3="accent3" accent4="accent4" accent5="accent5" accent6="accent6" hlink="hlink" folHlink="folHlink"/>
  <p:sldLayoutIdLst>
    <p:sldLayoutId id="2147486637" r:id="rId1"/>
    <p:sldLayoutId id="2147486638" r:id="rId2"/>
    <p:sldLayoutId id="2147486639" r:id="rId3"/>
    <p:sldLayoutId id="2147486640" r:id="rId4"/>
    <p:sldLayoutId id="2147486641" r:id="rId5"/>
    <p:sldLayoutId id="2147486642"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png"/><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hyperlink" Target="http://commons.wikimedia.org/wiki/File:Cinchona_officinalis_002.JPG" TargetMode="External"/><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hyperlink" Target="http://creativecommons.org/licenses/by-sa/3.0/deed.en"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commons.wikimedia.org/wiki/File:Salamandra_salamandra_CZ.JPG" TargetMode="External"/><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hyperlink" Target="http://www.pikiwiki.org.il/?action=gallery&amp;img_id=751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upload.wikimedia.org/wikipedia/commons/e/e3/FireAntBite.jpg" TargetMode="External"/><Relationship Id="rId1" Type="http://schemas.openxmlformats.org/officeDocument/2006/relationships/slideLayout" Target="../slideLayouts/slideLayout49.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commons.wikimedia.org/wiki/File:Daniel_wisniok.jpg" TargetMode="Externa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hyperlink" Target="http://kids.gov.il/cgi-bin/sababa/sababa_pool/catalog.pl?ParentId=37" TargetMode="External"/><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commons.wikimedia.org/wiki/File:Charles_Darwin_01.jpg" TargetMode="External"/><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42938" y="1256561"/>
            <a:ext cx="8143875" cy="310854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600" b="1" dirty="0">
                <a:solidFill>
                  <a:srgbClr val="FF6600"/>
                </a:solidFill>
                <a:latin typeface="Arial"/>
                <a:cs typeface="Arial"/>
              </a:rPr>
              <a:t>        מעורבות האדם בטבע – חלק א'</a:t>
            </a:r>
          </a:p>
          <a:p>
            <a:pPr fontAlgn="auto">
              <a:spcBef>
                <a:spcPts val="0"/>
              </a:spcBef>
              <a:spcAft>
                <a:spcPts val="0"/>
              </a:spcAft>
              <a:defRPr/>
            </a:pPr>
            <a:r>
              <a:rPr lang="he-IL" sz="3600" b="1" dirty="0">
                <a:solidFill>
                  <a:srgbClr val="FF6600"/>
                </a:solidFill>
                <a:latin typeface="Arial"/>
                <a:cs typeface="Arial"/>
              </a:rPr>
              <a:t>            </a:t>
            </a:r>
            <a:r>
              <a:rPr lang="he-IL" sz="4400" b="1" dirty="0">
                <a:solidFill>
                  <a:srgbClr val="FF6600"/>
                </a:solidFill>
                <a:latin typeface="Arial"/>
                <a:cs typeface="Arial"/>
              </a:rPr>
              <a:t>משבר המגוון הביולוגי</a:t>
            </a:r>
          </a:p>
          <a:p>
            <a:pPr fontAlgn="auto">
              <a:spcBef>
                <a:spcPts val="0"/>
              </a:spcBef>
              <a:spcAft>
                <a:spcPts val="0"/>
              </a:spcAft>
              <a:defRPr/>
            </a:pPr>
            <a:endParaRPr lang="he-IL" sz="4400" b="1" dirty="0">
              <a:solidFill>
                <a:srgbClr val="FF6600"/>
              </a:solidFill>
              <a:latin typeface="Arial"/>
              <a:cs typeface="Arial"/>
            </a:endParaRPr>
          </a:p>
          <a:p>
            <a:pPr fontAlgn="auto">
              <a:spcBef>
                <a:spcPts val="0"/>
              </a:spcBef>
              <a:spcAft>
                <a:spcPts val="0"/>
              </a:spcAft>
              <a:defRPr/>
            </a:pPr>
            <a:endParaRPr lang="he-IL" sz="3600" b="1" dirty="0">
              <a:solidFill>
                <a:srgbClr val="FF6600"/>
              </a:solidFill>
              <a:latin typeface="Arial"/>
              <a:cs typeface="Arial"/>
            </a:endParaRPr>
          </a:p>
          <a:p>
            <a:pPr fontAlgn="auto">
              <a:spcBef>
                <a:spcPts val="0"/>
              </a:spcBef>
              <a:spcAft>
                <a:spcPts val="0"/>
              </a:spcAft>
              <a:defRPr/>
            </a:pPr>
            <a:endParaRPr lang="he-IL" sz="3600" b="1" dirty="0">
              <a:solidFill>
                <a:srgbClr val="FF6600"/>
              </a:solidFill>
              <a:latin typeface="Arial"/>
              <a:cs typeface="Arial"/>
            </a:endParaRPr>
          </a:p>
        </p:txBody>
      </p:sp>
      <p:sp>
        <p:nvSpPr>
          <p:cNvPr id="26627" name="Rectangle 18"/>
          <p:cNvSpPr>
            <a:spLocks noChangeArrowheads="1"/>
          </p:cNvSpPr>
          <p:nvPr/>
        </p:nvSpPr>
        <p:spPr bwMode="auto">
          <a:xfrm>
            <a:off x="7296150" y="2708920"/>
            <a:ext cx="1439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b="1" dirty="0">
                <a:solidFill>
                  <a:srgbClr val="1D4C72"/>
                </a:solidFill>
                <a:latin typeface="Calibri" pitchFamily="34" charset="0"/>
              </a:rPr>
              <a:t>נושאי השיעור</a:t>
            </a:r>
          </a:p>
        </p:txBody>
      </p:sp>
      <p:sp>
        <p:nvSpPr>
          <p:cNvPr id="7" name="TextBox 6"/>
          <p:cNvSpPr txBox="1"/>
          <p:nvPr/>
        </p:nvSpPr>
        <p:spPr>
          <a:xfrm>
            <a:off x="785813" y="354013"/>
            <a:ext cx="8143875" cy="8302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800" b="1" dirty="0">
                <a:solidFill>
                  <a:srgbClr val="1D4C72"/>
                </a:solidFill>
                <a:latin typeface="Arial"/>
                <a:cs typeface="Arial"/>
              </a:rPr>
              <a:t>אקולוגיה</a:t>
            </a:r>
          </a:p>
        </p:txBody>
      </p:sp>
      <p:sp>
        <p:nvSpPr>
          <p:cNvPr id="8" name="Rectangle 3"/>
          <p:cNvSpPr/>
          <p:nvPr/>
        </p:nvSpPr>
        <p:spPr>
          <a:xfrm>
            <a:off x="568325" y="1150938"/>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grpSp>
        <p:nvGrpSpPr>
          <p:cNvPr id="21" name="קבוצה 20"/>
          <p:cNvGrpSpPr/>
          <p:nvPr/>
        </p:nvGrpSpPr>
        <p:grpSpPr>
          <a:xfrm>
            <a:off x="571500" y="5157192"/>
            <a:ext cx="8164513" cy="1173857"/>
            <a:chOff x="571500" y="4941888"/>
            <a:chExt cx="8164513" cy="1173857"/>
          </a:xfrm>
        </p:grpSpPr>
        <p:sp>
          <p:nvSpPr>
            <p:cNvPr id="22" name="Rectangle 18"/>
            <p:cNvSpPr>
              <a:spLocks noChangeArrowheads="1"/>
            </p:cNvSpPr>
            <p:nvPr/>
          </p:nvSpPr>
          <p:spPr bwMode="auto">
            <a:xfrm>
              <a:off x="7201619" y="4941888"/>
              <a:ext cx="15343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b="1" dirty="0">
                  <a:solidFill>
                    <a:srgbClr val="1D4C72"/>
                  </a:solidFill>
                  <a:latin typeface="Calibri" pitchFamily="34" charset="0"/>
                </a:rPr>
                <a:t>מצגות קשורות</a:t>
              </a:r>
            </a:p>
          </p:txBody>
        </p:sp>
        <p:sp>
          <p:nvSpPr>
            <p:cNvPr id="23" name="Rectangle 17"/>
            <p:cNvSpPr/>
            <p:nvPr/>
          </p:nvSpPr>
          <p:spPr>
            <a:xfrm>
              <a:off x="571500" y="5334000"/>
              <a:ext cx="8143875" cy="78174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lvl="0" fontAlgn="auto">
                <a:spcBef>
                  <a:spcPts val="0"/>
                </a:spcBef>
                <a:spcAft>
                  <a:spcPts val="0"/>
                </a:spcAft>
                <a:buBlip>
                  <a:blip r:embed="rId4"/>
                </a:buBlip>
                <a:defRPr/>
              </a:pPr>
              <a:r>
                <a:rPr lang="he-IL" sz="2000" dirty="0">
                  <a:solidFill>
                    <a:prstClr val="black"/>
                  </a:solidFill>
                </a:rPr>
                <a:t> מעורבות האדם בטבע – חלק ב': אפקט החממה והחור באוזון</a:t>
              </a:r>
            </a:p>
            <a:p>
              <a:pPr fontAlgn="auto">
                <a:spcBef>
                  <a:spcPts val="0"/>
                </a:spcBef>
                <a:spcAft>
                  <a:spcPts val="0"/>
                </a:spcAft>
                <a:buFontTx/>
                <a:buBlip>
                  <a:blip r:embed="rId4"/>
                </a:buBlip>
                <a:defRPr/>
              </a:pPr>
              <a:r>
                <a:rPr lang="he-IL" sz="2000" dirty="0">
                  <a:solidFill>
                    <a:prstClr val="black"/>
                  </a:solidFill>
                </a:rPr>
                <a:t> מעורבות האדם בטבע – חלק ג': החקלאות</a:t>
              </a:r>
            </a:p>
          </p:txBody>
        </p:sp>
      </p:grpSp>
      <p:sp>
        <p:nvSpPr>
          <p:cNvPr id="13" name="Rectangle 17"/>
          <p:cNvSpPr/>
          <p:nvPr/>
        </p:nvSpPr>
        <p:spPr>
          <a:xfrm>
            <a:off x="571500" y="3068960"/>
            <a:ext cx="8143875" cy="15113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2000" dirty="0">
                <a:solidFill>
                  <a:schemeClr val="tx1"/>
                </a:solidFill>
              </a:rPr>
              <a:t> המגוון הביולוגי ומקורותיו</a:t>
            </a:r>
          </a:p>
          <a:p>
            <a:pPr fontAlgn="auto">
              <a:spcBef>
                <a:spcPts val="0"/>
              </a:spcBef>
              <a:spcAft>
                <a:spcPts val="0"/>
              </a:spcAft>
              <a:buFontTx/>
              <a:buBlip>
                <a:blip r:embed="rId4"/>
              </a:buBlip>
              <a:defRPr/>
            </a:pPr>
            <a:r>
              <a:rPr lang="he-IL" sz="2000" dirty="0">
                <a:solidFill>
                  <a:schemeClr val="tx1"/>
                </a:solidFill>
              </a:rPr>
              <a:t> חשיבות המגוון הביולוגי לאדם וליציבות המערכת האקולוגית ותפקודה </a:t>
            </a:r>
          </a:p>
          <a:p>
            <a:pPr fontAlgn="auto">
              <a:spcBef>
                <a:spcPts val="0"/>
              </a:spcBef>
              <a:spcAft>
                <a:spcPts val="0"/>
              </a:spcAft>
              <a:buFontTx/>
              <a:buBlip>
                <a:blip r:embed="rId4"/>
              </a:buBlip>
              <a:defRPr/>
            </a:pPr>
            <a:r>
              <a:rPr lang="he-IL" sz="2000" dirty="0">
                <a:solidFill>
                  <a:schemeClr val="tx1"/>
                </a:solidFill>
              </a:rPr>
              <a:t> משבר המגוון הביולוגי והגורמים לו</a:t>
            </a:r>
          </a:p>
          <a:p>
            <a:pPr fontAlgn="auto">
              <a:spcBef>
                <a:spcPts val="0"/>
              </a:spcBef>
              <a:spcAft>
                <a:spcPts val="0"/>
              </a:spcAft>
              <a:buFontTx/>
              <a:buBlip>
                <a:blip r:embed="rId4"/>
              </a:buBlip>
              <a:defRPr/>
            </a:pPr>
            <a:r>
              <a:rPr lang="he-IL" sz="2000" dirty="0">
                <a:solidFill>
                  <a:schemeClr val="tx1"/>
                </a:solidFill>
              </a:rPr>
              <a:t> שמירה על המגוון הביולוגי ופיתוח בר-קיימה</a:t>
            </a:r>
          </a:p>
          <a:p>
            <a:pPr fontAlgn="auto">
              <a:spcBef>
                <a:spcPts val="0"/>
              </a:spcBef>
              <a:spcAft>
                <a:spcPts val="0"/>
              </a:spcAft>
              <a:defRPr/>
            </a:pPr>
            <a:endParaRPr lang="he-IL" sz="2000" dirty="0">
              <a:solidFill>
                <a:schemeClr val="tx1"/>
              </a:solidFill>
            </a:endParaRP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9792" y="4798933"/>
            <a:ext cx="330517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לבן 2"/>
          <p:cNvSpPr/>
          <p:nvPr/>
        </p:nvSpPr>
        <p:spPr>
          <a:xfrm>
            <a:off x="5268868" y="5311080"/>
            <a:ext cx="736099" cy="215444"/>
          </a:xfrm>
          <a:prstGeom prst="rect">
            <a:avLst/>
          </a:prstGeom>
        </p:spPr>
        <p:txBody>
          <a:bodyPr wrap="none">
            <a:spAutoFit/>
          </a:bodyPr>
          <a:lstStyle/>
          <a:p>
            <a:r>
              <a:rPr lang="he-IL" sz="800" dirty="0">
                <a:solidFill>
                  <a:prstClr val="black"/>
                </a:solidFill>
                <a:latin typeface="Arial"/>
                <a:cs typeface="Arial"/>
              </a:rPr>
              <a:t>ד"ר נורית קינן</a:t>
            </a:r>
            <a:endParaRPr lang="he-IL" sz="800" dirty="0"/>
          </a:p>
        </p:txBody>
      </p:sp>
    </p:spTree>
    <p:extLst>
      <p:ext uri="{BB962C8B-B14F-4D97-AF65-F5344CB8AC3E}">
        <p14:creationId xmlns:p14="http://schemas.microsoft.com/office/powerpoint/2010/main" val="159076978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D34839B-4B98-42A6-97A0-96339B3B8F95}" type="slidenum">
              <a:rPr lang="he-IL" smtClean="0"/>
              <a:pPr fontAlgn="base">
                <a:spcBef>
                  <a:spcPct val="0"/>
                </a:spcBef>
                <a:spcAft>
                  <a:spcPct val="0"/>
                </a:spcAft>
                <a:defRPr/>
              </a:pPr>
              <a:t>10</a:t>
            </a:fld>
            <a:endParaRPr lang="he-IL" dirty="0"/>
          </a:p>
        </p:txBody>
      </p:sp>
      <p:sp>
        <p:nvSpPr>
          <p:cNvPr id="6" name="כותרת 5"/>
          <p:cNvSpPr>
            <a:spLocks noGrp="1"/>
          </p:cNvSpPr>
          <p:nvPr>
            <p:ph type="ctrTitle"/>
          </p:nvPr>
        </p:nvSpPr>
        <p:spPr>
          <a:xfrm>
            <a:off x="141288" y="44450"/>
            <a:ext cx="8559800" cy="441325"/>
          </a:xfrm>
        </p:spPr>
        <p:txBody>
          <a:bodyPr/>
          <a:lstStyle/>
          <a:p>
            <a:pPr fontAlgn="auto">
              <a:defRPr/>
            </a:pPr>
            <a:r>
              <a:rPr lang="he-IL" sz="1800" b="1" dirty="0">
                <a:solidFill>
                  <a:schemeClr val="accent3"/>
                </a:solidFill>
                <a:ea typeface="+mn-ea"/>
              </a:rPr>
              <a:t>עוד דוגמה לחשיבות המגוון הביולוגי: צמחים ובעלי חיים הם המקור לשיעור ניכר מן התרופות</a:t>
            </a:r>
            <a:endParaRPr lang="he-IL" sz="1800" dirty="0">
              <a:solidFill>
                <a:schemeClr val="accent3"/>
              </a:solidFill>
            </a:endParaRPr>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12" name="מלבן 11"/>
          <p:cNvSpPr/>
          <p:nvPr/>
        </p:nvSpPr>
        <p:spPr>
          <a:xfrm>
            <a:off x="482600" y="532993"/>
            <a:ext cx="8161338" cy="5909310"/>
          </a:xfrm>
          <a:prstGeom prst="rect">
            <a:avLst/>
          </a:prstGeom>
        </p:spPr>
        <p:txBody>
          <a:bodyPr>
            <a:spAutoFit/>
          </a:bodyPr>
          <a:lstStyle/>
          <a:p>
            <a:pPr>
              <a:defRPr/>
            </a:pPr>
            <a:r>
              <a:rPr lang="he-IL" dirty="0"/>
              <a:t>עוד משחר ההיסטוריה של התרבות האנושית, היו צמחים ובעלי חיים המקור להפקת תרופות שונות. ברוב המקרים, החומרים המיוצרים על ידי הצמחים ובעלי החיים הם חלק ממנגנון ההגנה שלהם בפני טורפים או חיידקים וּוירוסים גורמי מחלות. חלק גדול מן התרופות המיוצרות בימינו מכילות מרכיבים טבעיים שמוצו על ידי אורגניזמים שונים או פותחו מהם.</a:t>
            </a:r>
          </a:p>
          <a:p>
            <a:pPr>
              <a:defRPr/>
            </a:pPr>
            <a:br>
              <a:rPr lang="he-IL" dirty="0">
                <a:solidFill>
                  <a:prstClr val="black"/>
                </a:solidFill>
              </a:rPr>
            </a:br>
            <a:r>
              <a:rPr lang="he-IL" u="sng" dirty="0">
                <a:solidFill>
                  <a:prstClr val="black"/>
                </a:solidFill>
              </a:rPr>
              <a:t>דוגמאות</a:t>
            </a:r>
            <a:r>
              <a:rPr lang="he-IL" dirty="0">
                <a:solidFill>
                  <a:prstClr val="black"/>
                </a:solidFill>
              </a:rPr>
              <a:t>:</a:t>
            </a:r>
          </a:p>
          <a:p>
            <a:pPr marL="285750" indent="-285750">
              <a:buFont typeface="Wingdings" panose="05000000000000000000" pitchFamily="2" charset="2"/>
              <a:buChar char="v"/>
              <a:defRPr/>
            </a:pPr>
            <a:r>
              <a:rPr lang="he-IL" dirty="0">
                <a:solidFill>
                  <a:schemeClr val="accent3"/>
                </a:solidFill>
              </a:rPr>
              <a:t>תרופה נגד מלריה - </a:t>
            </a:r>
            <a:r>
              <a:rPr lang="he-IL" dirty="0">
                <a:solidFill>
                  <a:prstClr val="black"/>
                </a:solidFill>
              </a:rPr>
              <a:t>כינין - פותחה מקליפת עץ הכינין.</a:t>
            </a:r>
          </a:p>
          <a:p>
            <a:pPr marL="285750" indent="-285750">
              <a:buFont typeface="Wingdings" panose="05000000000000000000" pitchFamily="2" charset="2"/>
              <a:buChar char="v"/>
              <a:defRPr/>
            </a:pPr>
            <a:endParaRPr lang="he-IL" dirty="0">
              <a:solidFill>
                <a:prstClr val="black"/>
              </a:solidFill>
            </a:endParaRPr>
          </a:p>
          <a:p>
            <a:pPr marL="285750" indent="-285750">
              <a:buFont typeface="Wingdings" panose="05000000000000000000" pitchFamily="2" charset="2"/>
              <a:buChar char="v"/>
              <a:defRPr/>
            </a:pPr>
            <a:endParaRPr lang="he-IL" dirty="0">
              <a:solidFill>
                <a:prstClr val="black"/>
              </a:solidFill>
            </a:endParaRPr>
          </a:p>
          <a:p>
            <a:pPr marL="285750" indent="-285750">
              <a:buFont typeface="Wingdings" panose="05000000000000000000" pitchFamily="2" charset="2"/>
              <a:buChar char="v"/>
              <a:defRPr/>
            </a:pPr>
            <a:r>
              <a:rPr lang="he-IL" dirty="0">
                <a:solidFill>
                  <a:schemeClr val="accent3"/>
                </a:solidFill>
              </a:rPr>
              <a:t>האנטיביוטיקות</a:t>
            </a:r>
            <a:r>
              <a:rPr lang="he-IL" dirty="0">
                <a:solidFill>
                  <a:prstClr val="black"/>
                </a:solidFill>
              </a:rPr>
              <a:t> הראשונות פותחו מפטריות.</a:t>
            </a:r>
          </a:p>
          <a:p>
            <a:pPr marL="285750" indent="-285750">
              <a:buFont typeface="Wingdings" panose="05000000000000000000" pitchFamily="2" charset="2"/>
              <a:buChar char="v"/>
              <a:defRPr/>
            </a:pPr>
            <a:endParaRPr lang="he-IL" dirty="0">
              <a:solidFill>
                <a:prstClr val="black"/>
              </a:solidFill>
            </a:endParaRPr>
          </a:p>
          <a:p>
            <a:pPr marL="285750" indent="-285750">
              <a:buFont typeface="Wingdings" panose="05000000000000000000" pitchFamily="2" charset="2"/>
              <a:buChar char="v"/>
              <a:defRPr/>
            </a:pPr>
            <a:r>
              <a:rPr lang="he-IL" dirty="0">
                <a:solidFill>
                  <a:schemeClr val="accent3"/>
                </a:solidFill>
              </a:rPr>
              <a:t>מורפיום</a:t>
            </a:r>
            <a:r>
              <a:rPr lang="he-IL" dirty="0">
                <a:solidFill>
                  <a:prstClr val="black"/>
                </a:solidFill>
              </a:rPr>
              <a:t> מופג ממין של צמח הפרג.</a:t>
            </a:r>
          </a:p>
          <a:p>
            <a:pPr>
              <a:defRPr/>
            </a:pPr>
            <a:r>
              <a:rPr lang="he-IL" dirty="0">
                <a:solidFill>
                  <a:prstClr val="black"/>
                </a:solidFill>
              </a:rPr>
              <a:t>                (תרופה להרדמה ולשיכוך כאבים קשים)</a:t>
            </a:r>
          </a:p>
          <a:p>
            <a:pPr>
              <a:defRPr/>
            </a:pPr>
            <a:endParaRPr lang="he-IL" dirty="0">
              <a:solidFill>
                <a:prstClr val="black"/>
              </a:solidFill>
            </a:endParaRPr>
          </a:p>
          <a:p>
            <a:pPr marL="285750" indent="-285750">
              <a:buFont typeface="Wingdings" panose="05000000000000000000" pitchFamily="2" charset="2"/>
              <a:buChar char="v"/>
              <a:defRPr/>
            </a:pPr>
            <a:r>
              <a:rPr lang="he-IL" noProof="1">
                <a:solidFill>
                  <a:schemeClr val="accent3"/>
                </a:solidFill>
              </a:rPr>
              <a:t>דיגיטליס</a:t>
            </a:r>
            <a:r>
              <a:rPr lang="he-IL" dirty="0">
                <a:solidFill>
                  <a:prstClr val="black"/>
                </a:solidFill>
              </a:rPr>
              <a:t> - תרופה ללב - פותחה מן הצמח אצבעונית ארגמנית.</a:t>
            </a:r>
          </a:p>
          <a:p>
            <a:pPr marL="285750" indent="-285750">
              <a:buFont typeface="Wingdings" panose="05000000000000000000" pitchFamily="2" charset="2"/>
              <a:buChar char="v"/>
              <a:defRPr/>
            </a:pPr>
            <a:endParaRPr lang="he-IL" dirty="0">
              <a:solidFill>
                <a:prstClr val="black"/>
              </a:solidFill>
            </a:endParaRPr>
          </a:p>
          <a:p>
            <a:pPr marL="285750" indent="-285750">
              <a:buFont typeface="Wingdings" panose="05000000000000000000" pitchFamily="2" charset="2"/>
              <a:buChar char="v"/>
              <a:defRPr/>
            </a:pPr>
            <a:r>
              <a:rPr lang="he-IL" dirty="0">
                <a:solidFill>
                  <a:schemeClr val="accent3"/>
                </a:solidFill>
              </a:rPr>
              <a:t>תרופה להורדת לחץ דם - </a:t>
            </a:r>
            <a:r>
              <a:rPr lang="he-IL" dirty="0">
                <a:solidFill>
                  <a:prstClr val="black"/>
                </a:solidFill>
              </a:rPr>
              <a:t>פותחה מצפרדעים רעילות</a:t>
            </a:r>
            <a:r>
              <a:rPr lang="he-IL" dirty="0"/>
              <a:t> ומנחשים                                                       </a:t>
            </a:r>
          </a:p>
          <a:p>
            <a:pPr>
              <a:defRPr/>
            </a:pPr>
            <a:r>
              <a:rPr lang="he-IL" dirty="0">
                <a:solidFill>
                  <a:prstClr val="black"/>
                </a:solidFill>
              </a:rPr>
              <a:t>     (הם מהממים את הטרף שלהם על ידי הורדת לחץ הדם שלו).</a:t>
            </a:r>
          </a:p>
          <a:p>
            <a:pPr>
              <a:defRPr/>
            </a:pPr>
            <a:endParaRPr lang="he-IL" dirty="0">
              <a:solidFill>
                <a:prstClr val="black"/>
              </a:solidFill>
            </a:endParaRPr>
          </a:p>
          <a:p>
            <a:pPr marL="285750" indent="-285750">
              <a:buFont typeface="Wingdings" panose="05000000000000000000" pitchFamily="2" charset="2"/>
              <a:buChar char="v"/>
              <a:defRPr/>
            </a:pPr>
            <a:r>
              <a:rPr lang="he-IL" noProof="1">
                <a:solidFill>
                  <a:schemeClr val="accent3"/>
                </a:solidFill>
              </a:rPr>
              <a:t>הסטטינים</a:t>
            </a:r>
            <a:r>
              <a:rPr lang="he-IL" dirty="0">
                <a:solidFill>
                  <a:schemeClr val="accent3"/>
                </a:solidFill>
              </a:rPr>
              <a:t> - תרופות להורדת כולסטרול - </a:t>
            </a:r>
            <a:r>
              <a:rPr lang="he-IL" dirty="0">
                <a:solidFill>
                  <a:prstClr val="black"/>
                </a:solidFill>
              </a:rPr>
              <a:t>פותחו מפטריות.</a:t>
            </a:r>
          </a:p>
          <a:p>
            <a:pPr>
              <a:defRPr/>
            </a:pPr>
            <a:endParaRPr lang="he-IL" dirty="0">
              <a:solidFill>
                <a:prstClr val="black"/>
              </a:solidFill>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179512" y="6520259"/>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10</a:t>
            </a:fld>
            <a:endParaRPr lang="he-IL" altLang="he-IL" sz="1100" dirty="0">
              <a:solidFill>
                <a:srgbClr val="BFBFBF"/>
              </a:solidFill>
            </a:endParaRPr>
          </a:p>
        </p:txBody>
      </p:sp>
      <p:grpSp>
        <p:nvGrpSpPr>
          <p:cNvPr id="9" name="קבוצה 8"/>
          <p:cNvGrpSpPr/>
          <p:nvPr/>
        </p:nvGrpSpPr>
        <p:grpSpPr>
          <a:xfrm>
            <a:off x="467544" y="2088993"/>
            <a:ext cx="2022036" cy="2420127"/>
            <a:chOff x="3765801" y="2865912"/>
            <a:chExt cx="2022036" cy="2420127"/>
          </a:xfrm>
        </p:grpSpPr>
        <p:pic>
          <p:nvPicPr>
            <p:cNvPr id="11"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V="1">
              <a:off x="4012496" y="2619217"/>
              <a:ext cx="1493615" cy="1987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2"/>
            <p:cNvSpPr>
              <a:spLocks noChangeArrowheads="1"/>
            </p:cNvSpPr>
            <p:nvPr/>
          </p:nvSpPr>
          <p:spPr bwMode="auto">
            <a:xfrm>
              <a:off x="4014818" y="4301154"/>
              <a:ext cx="177301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900" dirty="0">
                  <a:latin typeface="Calibri" pitchFamily="34" charset="0"/>
                  <a:cs typeface="Calibri" pitchFamily="34" charset="0"/>
                </a:rPr>
                <a:t>H</a:t>
              </a:r>
              <a:r>
                <a:rPr lang="en-US" sz="800" dirty="0">
                  <a:latin typeface="Calibri" pitchFamily="34" charset="0"/>
                  <a:cs typeface="Calibri" pitchFamily="34" charset="0"/>
                </a:rPr>
                <a:t>. Zell, Wikimedia commons </a:t>
              </a:r>
              <a:r>
                <a:rPr lang="en-US" sz="800" u="sng" dirty="0">
                  <a:solidFill>
                    <a:srgbClr val="0000FF"/>
                  </a:solidFill>
                  <a:latin typeface="Calibri" pitchFamily="34" charset="0"/>
                  <a:cs typeface="Calibri" pitchFamily="34" charset="0"/>
                  <a:hlinkClick r:id="rId3"/>
                </a:rPr>
                <a:t>http://commons.wikimedia.org/wiki/File:Cinchona_officinalis_002.JPG</a:t>
              </a:r>
              <a:r>
                <a:rPr lang="en-US" sz="800" dirty="0">
                  <a:latin typeface="Calibri" pitchFamily="34" charset="0"/>
                  <a:cs typeface="Calibri" pitchFamily="34" charset="0"/>
                </a:rPr>
                <a:t>&gt; (CC BY-SA 3.0&lt;</a:t>
              </a:r>
              <a:r>
                <a:rPr lang="en-US" sz="800" u="sng" dirty="0">
                  <a:solidFill>
                    <a:srgbClr val="0000FF"/>
                  </a:solidFill>
                  <a:latin typeface="Calibri" pitchFamily="34" charset="0"/>
                  <a:cs typeface="Calibri" pitchFamily="34" charset="0"/>
                  <a:hlinkClick r:id="rId4"/>
                </a:rPr>
                <a:t>http://creativecommons.org/licenses/by-sa/3.0/deed.en</a:t>
              </a:r>
              <a:r>
                <a:rPr lang="en-US" sz="800" dirty="0">
                  <a:latin typeface="Calibri" pitchFamily="34" charset="0"/>
                  <a:cs typeface="Calibri" pitchFamily="34" charset="0"/>
                </a:rPr>
                <a:t>&gt;)</a:t>
              </a:r>
            </a:p>
            <a:p>
              <a:pPr algn="l"/>
              <a:r>
                <a:rPr lang="he-IL" sz="900" dirty="0">
                  <a:latin typeface="Calibri" pitchFamily="34" charset="0"/>
                  <a:cs typeface="Calibri" pitchFamily="34" charset="0"/>
                </a:rPr>
                <a:t> </a:t>
              </a:r>
              <a:endParaRPr lang="en-US" sz="900" dirty="0">
                <a:latin typeface="Calibri" pitchFamily="34" charset="0"/>
                <a:cs typeface="Calibri" pitchFamily="34" charset="0"/>
              </a:endParaRPr>
            </a:p>
          </p:txBody>
        </p:sp>
      </p:grpSp>
      <p:sp>
        <p:nvSpPr>
          <p:cNvPr id="2" name="מלבן 1"/>
          <p:cNvSpPr/>
          <p:nvPr/>
        </p:nvSpPr>
        <p:spPr>
          <a:xfrm>
            <a:off x="144015" y="6228020"/>
            <a:ext cx="8820473" cy="369332"/>
          </a:xfrm>
          <a:prstGeom prst="rect">
            <a:avLst/>
          </a:prstGeom>
        </p:spPr>
        <p:txBody>
          <a:bodyPr wrap="square">
            <a:spAutoFit/>
          </a:bodyPr>
          <a:lstStyle/>
          <a:p>
            <a:pPr>
              <a:defRPr/>
            </a:pPr>
            <a:r>
              <a:rPr lang="he-IL" sz="1600" b="1" dirty="0">
                <a:solidFill>
                  <a:prstClr val="black"/>
                </a:solidFill>
              </a:rPr>
              <a:t>צמצום מגוון המינים בטבע בהשפעת האדם יקטין את האפשרויות </a:t>
            </a:r>
            <a:r>
              <a:rPr lang="he-IL" sz="1600" b="1" dirty="0"/>
              <a:t>לפיתוח עוד תרופות לתועלת האנושות</a:t>
            </a:r>
            <a:r>
              <a:rPr lang="he-IL" b="1" dirty="0"/>
              <a:t>.</a:t>
            </a: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flipV="1">
            <a:off x="467544" y="4693631"/>
            <a:ext cx="2042939" cy="1471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לבן 3"/>
          <p:cNvSpPr/>
          <p:nvPr/>
        </p:nvSpPr>
        <p:spPr>
          <a:xfrm>
            <a:off x="1115616" y="4437112"/>
            <a:ext cx="708848" cy="276999"/>
          </a:xfrm>
          <a:prstGeom prst="rect">
            <a:avLst/>
          </a:prstGeom>
        </p:spPr>
        <p:txBody>
          <a:bodyPr wrap="none">
            <a:spAutoFit/>
          </a:bodyPr>
          <a:lstStyle/>
          <a:p>
            <a:r>
              <a:rPr lang="he-IL" sz="1200" b="1" dirty="0">
                <a:solidFill>
                  <a:prstClr val="black"/>
                </a:solidFill>
              </a:rPr>
              <a:t>סטטינים</a:t>
            </a:r>
            <a:endParaRPr lang="he-IL" sz="1200" b="1" dirty="0"/>
          </a:p>
        </p:txBody>
      </p:sp>
      <p:sp>
        <p:nvSpPr>
          <p:cNvPr id="18" name="מלבן 17"/>
          <p:cNvSpPr/>
          <p:nvPr/>
        </p:nvSpPr>
        <p:spPr>
          <a:xfrm>
            <a:off x="394760" y="1739985"/>
            <a:ext cx="2161016" cy="276999"/>
          </a:xfrm>
          <a:prstGeom prst="rect">
            <a:avLst/>
          </a:prstGeom>
        </p:spPr>
        <p:txBody>
          <a:bodyPr wrap="square">
            <a:spAutoFit/>
          </a:bodyPr>
          <a:lstStyle/>
          <a:p>
            <a:r>
              <a:rPr lang="he-IL" sz="1200" b="1" dirty="0">
                <a:solidFill>
                  <a:prstClr val="black"/>
                </a:solidFill>
              </a:rPr>
              <a:t>קליפת עץ שממנו מפיקים כינין</a:t>
            </a:r>
            <a:endParaRPr lang="he-IL" sz="1200" b="1" dirty="0"/>
          </a:p>
        </p:txBody>
      </p:sp>
      <p:sp>
        <p:nvSpPr>
          <p:cNvPr id="5" name="מלבן 4"/>
          <p:cNvSpPr/>
          <p:nvPr/>
        </p:nvSpPr>
        <p:spPr>
          <a:xfrm>
            <a:off x="252413" y="1739985"/>
            <a:ext cx="2447379" cy="26971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0" name="מלבן 19"/>
          <p:cNvSpPr/>
          <p:nvPr/>
        </p:nvSpPr>
        <p:spPr>
          <a:xfrm>
            <a:off x="247402" y="4437112"/>
            <a:ext cx="2447379" cy="18092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285750" y="35347"/>
            <a:ext cx="8559800" cy="441325"/>
          </a:xfrm>
        </p:spPr>
        <p:txBody>
          <a:bodyPr/>
          <a:lstStyle/>
          <a:p>
            <a:pPr fontAlgn="auto">
              <a:defRPr/>
            </a:pPr>
            <a:r>
              <a:rPr lang="he-IL" sz="1800" b="1" dirty="0">
                <a:solidFill>
                  <a:schemeClr val="accent3"/>
                </a:solidFill>
                <a:ea typeface="+mn-ea"/>
              </a:rPr>
              <a:t>עוד דוגמה לחשיבות המגוון הביולוגי: צמחים ובעלי חיים הם המקור לשיעור ניכר מן התרופות</a:t>
            </a:r>
            <a:endParaRPr lang="he-IL" sz="1800" dirty="0">
              <a:solidFill>
                <a:schemeClr val="accent3"/>
              </a:solidFill>
            </a:endParaRPr>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44037" name="מלבן 8"/>
          <p:cNvSpPr>
            <a:spLocks noChangeArrowheads="1"/>
          </p:cNvSpPr>
          <p:nvPr/>
        </p:nvSpPr>
        <p:spPr bwMode="auto">
          <a:xfrm>
            <a:off x="214313" y="548680"/>
            <a:ext cx="84153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dirty="0">
                <a:solidFill>
                  <a:srgbClr val="000000"/>
                </a:solidFill>
              </a:rPr>
              <a:t>אחת הדרכים לאיתור צמחי מרפא היא מציאת צמחים ששבטי ילידים משתמשים בהם במקומות שונים בעולם. כך לדוגמה, אותר ופותח חומר המשמש כיום בכל חדרי הניתוח לשיתוק השרירים בזמן ניתוח. החומר פותח מן הצמח קוררה, שילידים ביערות האמזונס משתמשים בו בתור רעל שהם שמים בקצות חִצי הציד.</a:t>
            </a:r>
          </a:p>
        </p:txBody>
      </p:sp>
      <p:grpSp>
        <p:nvGrpSpPr>
          <p:cNvPr id="2" name="קבוצה 1"/>
          <p:cNvGrpSpPr/>
          <p:nvPr/>
        </p:nvGrpSpPr>
        <p:grpSpPr>
          <a:xfrm>
            <a:off x="3214688" y="2048718"/>
            <a:ext cx="2857500" cy="4692650"/>
            <a:chOff x="3214688" y="1928813"/>
            <a:chExt cx="2857500" cy="4692650"/>
          </a:xfrm>
        </p:grpSpPr>
        <p:pic>
          <p:nvPicPr>
            <p:cNvPr id="4403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6125" y="1928813"/>
              <a:ext cx="2579688"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Rectangle 9"/>
            <p:cNvSpPr>
              <a:spLocks noChangeArrowheads="1"/>
            </p:cNvSpPr>
            <p:nvPr/>
          </p:nvSpPr>
          <p:spPr bwMode="auto">
            <a:xfrm>
              <a:off x="3214688" y="5929313"/>
              <a:ext cx="28575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rtl="0"/>
              <a:r>
                <a:rPr lang="en-US" altLang="he-IL" sz="1000" dirty="0">
                  <a:solidFill>
                    <a:srgbClr val="333333"/>
                  </a:solidFill>
                  <a:latin typeface="Calibri" pitchFamily="34" charset="0"/>
                  <a:cs typeface="Times New Roman" pitchFamily="18" charset="0"/>
                </a:rPr>
                <a:t>Library of Congress, Prints &amp; Photographs Division, </a:t>
              </a:r>
            </a:p>
            <a:p>
              <a:pPr algn="l" rtl="0"/>
              <a:r>
                <a:rPr lang="en-US" altLang="he-IL" sz="1000" dirty="0">
                  <a:solidFill>
                    <a:srgbClr val="333333"/>
                  </a:solidFill>
                  <a:latin typeface="Calibri" pitchFamily="34" charset="0"/>
                  <a:cs typeface="Times New Roman" pitchFamily="18" charset="0"/>
                </a:rPr>
                <a:t>Edward S. Curtis Collection, [</a:t>
              </a:r>
              <a:r>
                <a:rPr lang="en-US" altLang="he-IL" sz="1100" dirty="0">
                  <a:latin typeface="Calibri" pitchFamily="34" charset="0"/>
                </a:rPr>
                <a:t>LC-USZ62-130161</a:t>
              </a:r>
              <a:r>
                <a:rPr lang="en-US" altLang="he-IL" sz="1000" dirty="0">
                  <a:solidFill>
                    <a:srgbClr val="333333"/>
                  </a:solidFill>
                  <a:latin typeface="Calibri" pitchFamily="34" charset="0"/>
                  <a:cs typeface="Times New Roman" pitchFamily="18" charset="0"/>
                </a:rPr>
                <a:t>]</a:t>
              </a:r>
              <a:endParaRPr lang="en-US" altLang="he-IL" sz="1100" dirty="0"/>
            </a:p>
            <a:p>
              <a:pPr algn="l" rtl="0"/>
              <a:endParaRPr lang="en-US" altLang="he-IL" dirty="0"/>
            </a:p>
          </p:txBody>
        </p:sp>
      </p:gr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11</a:t>
            </a:fld>
            <a:endParaRPr lang="he-IL" altLang="he-IL" sz="1100" dirty="0">
              <a:solidFill>
                <a:srgbClr val="BFBFBF"/>
              </a:solidFill>
            </a:endParaRPr>
          </a:p>
        </p:txBody>
      </p:sp>
      <p:sp>
        <p:nvSpPr>
          <p:cNvPr id="10" name="מלבן 9"/>
          <p:cNvSpPr/>
          <p:nvPr/>
        </p:nvSpPr>
        <p:spPr>
          <a:xfrm>
            <a:off x="3131840" y="1916832"/>
            <a:ext cx="2940348" cy="45649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458F5F1-ECDC-4D0A-9EB0-EC26870BFB65}" type="slidenum">
              <a:rPr lang="he-IL" smtClean="0"/>
              <a:pPr fontAlgn="base">
                <a:spcBef>
                  <a:spcPct val="0"/>
                </a:spcBef>
                <a:spcAft>
                  <a:spcPct val="0"/>
                </a:spcAft>
                <a:defRPr/>
              </a:pPr>
              <a:t>12</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משבר המגוון הביולוגי</a:t>
            </a:r>
            <a:endParaRPr lang="he-IL" sz="1800" dirty="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95288" y="548680"/>
            <a:ext cx="8178800" cy="34163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בעשרות השנים האחרונות, בהשפעת האדם, מתחוללת הכחדת מינים המונית שלא הייתה כמוה במהלך האבולוציה.</a:t>
            </a:r>
          </a:p>
          <a:p>
            <a:pPr fontAlgn="auto">
              <a:spcBef>
                <a:spcPts val="0"/>
              </a:spcBef>
              <a:spcAft>
                <a:spcPts val="0"/>
              </a:spcAft>
              <a:defRPr/>
            </a:pPr>
            <a:endParaRPr lang="he-IL" kern="0" dirty="0"/>
          </a:p>
          <a:p>
            <a:pPr fontAlgn="auto">
              <a:spcBef>
                <a:spcPts val="0"/>
              </a:spcBef>
              <a:spcAft>
                <a:spcPts val="0"/>
              </a:spcAft>
              <a:defRPr/>
            </a:pPr>
            <a:r>
              <a:rPr lang="he-IL" u="sng" kern="0" dirty="0"/>
              <a:t>לדוגמה, בישראל הוכחדו או נמצאים בסכנת הכחדה</a:t>
            </a:r>
            <a:r>
              <a:rPr lang="he-IL" kern="0" dirty="0"/>
              <a:t>:</a:t>
            </a:r>
          </a:p>
          <a:p>
            <a:pPr fontAlgn="auto">
              <a:spcBef>
                <a:spcPts val="0"/>
              </a:spcBef>
              <a:spcAft>
                <a:spcPts val="0"/>
              </a:spcAft>
              <a:defRPr/>
            </a:pPr>
            <a:r>
              <a:rPr lang="he-IL" kern="0" dirty="0"/>
              <a:t>62% ממיני היונקים</a:t>
            </a:r>
          </a:p>
          <a:p>
            <a:pPr fontAlgn="auto">
              <a:spcBef>
                <a:spcPts val="0"/>
              </a:spcBef>
              <a:spcAft>
                <a:spcPts val="0"/>
              </a:spcAft>
              <a:defRPr/>
            </a:pPr>
            <a:r>
              <a:rPr lang="he-IL" kern="0" dirty="0"/>
              <a:t>86% ממיני הדו-חיים</a:t>
            </a:r>
          </a:p>
          <a:p>
            <a:pPr fontAlgn="auto">
              <a:spcBef>
                <a:spcPts val="0"/>
              </a:spcBef>
              <a:spcAft>
                <a:spcPts val="0"/>
              </a:spcAft>
              <a:defRPr/>
            </a:pPr>
            <a:r>
              <a:rPr lang="he-IL" kern="0" dirty="0"/>
              <a:t>36% ממיני הזוחלים</a:t>
            </a:r>
          </a:p>
          <a:p>
            <a:pPr fontAlgn="auto">
              <a:spcBef>
                <a:spcPts val="0"/>
              </a:spcBef>
              <a:spcAft>
                <a:spcPts val="0"/>
              </a:spcAft>
              <a:defRPr/>
            </a:pPr>
            <a:r>
              <a:rPr lang="he-IL" kern="0" dirty="0"/>
              <a:t>26% ממיני העופות</a:t>
            </a:r>
          </a:p>
          <a:p>
            <a:pPr fontAlgn="auto">
              <a:spcBef>
                <a:spcPts val="0"/>
              </a:spcBef>
              <a:spcAft>
                <a:spcPts val="0"/>
              </a:spcAft>
              <a:defRPr/>
            </a:pPr>
            <a:endParaRPr lang="he-IL" kern="0" dirty="0"/>
          </a:p>
          <a:p>
            <a:pPr fontAlgn="auto">
              <a:spcBef>
                <a:spcPts val="0"/>
              </a:spcBef>
              <a:spcAft>
                <a:spcPts val="0"/>
              </a:spcAft>
              <a:defRPr/>
            </a:pPr>
            <a:endParaRPr lang="he-IL" kern="0" dirty="0"/>
          </a:p>
          <a:p>
            <a:pPr fontAlgn="auto">
              <a:spcBef>
                <a:spcPts val="0"/>
              </a:spcBef>
              <a:spcAft>
                <a:spcPts val="0"/>
              </a:spcAft>
              <a:defRPr/>
            </a:pPr>
            <a:endParaRPr lang="he-IL" kern="0" dirty="0"/>
          </a:p>
          <a:p>
            <a:pPr fontAlgn="auto">
              <a:spcBef>
                <a:spcPts val="0"/>
              </a:spcBef>
              <a:spcAft>
                <a:spcPts val="0"/>
              </a:spcAft>
              <a:defRPr/>
            </a:pPr>
            <a:endParaRPr lang="he-IL" kern="0" dirty="0"/>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12</a:t>
            </a:fld>
            <a:endParaRPr lang="he-IL" altLang="he-IL" sz="1100" dirty="0">
              <a:solidFill>
                <a:srgbClr val="BFBFBF"/>
              </a:solidFill>
            </a:endParaRPr>
          </a:p>
        </p:txBody>
      </p:sp>
      <p:sp>
        <p:nvSpPr>
          <p:cNvPr id="2" name="מלבן 1"/>
          <p:cNvSpPr/>
          <p:nvPr/>
        </p:nvSpPr>
        <p:spPr>
          <a:xfrm>
            <a:off x="2334120" y="6326215"/>
            <a:ext cx="4830168" cy="338554"/>
          </a:xfrm>
          <a:prstGeom prst="rect">
            <a:avLst/>
          </a:prstGeom>
        </p:spPr>
        <p:txBody>
          <a:bodyPr wrap="none">
            <a:spAutoFit/>
          </a:bodyPr>
          <a:lstStyle/>
          <a:p>
            <a:r>
              <a:rPr lang="he-IL" sz="1600" b="1" kern="0" dirty="0">
                <a:solidFill>
                  <a:prstClr val="black"/>
                </a:solidFill>
              </a:rPr>
              <a:t>צב ים חום – אחד ממיני הזוחלים המצויים בסכנת הכחדה</a:t>
            </a:r>
            <a:endParaRPr lang="he-IL" sz="1600" b="1" dirty="0"/>
          </a:p>
        </p:txBody>
      </p:sp>
      <p:sp>
        <p:nvSpPr>
          <p:cNvPr id="12" name="מלבן 11"/>
          <p:cNvSpPr/>
          <p:nvPr/>
        </p:nvSpPr>
        <p:spPr>
          <a:xfrm>
            <a:off x="2744082" y="6021288"/>
            <a:ext cx="1832553" cy="246221"/>
          </a:xfrm>
          <a:prstGeom prst="rect">
            <a:avLst/>
          </a:prstGeom>
        </p:spPr>
        <p:txBody>
          <a:bodyPr wrap="none">
            <a:spAutoFit/>
          </a:bodyPr>
          <a:lstStyle/>
          <a:p>
            <a:r>
              <a:rPr lang="en-US" sz="1000" dirty="0">
                <a:solidFill>
                  <a:prstClr val="black"/>
                </a:solidFill>
              </a:rPr>
              <a:t>U.S Fish and Wildlife Service</a:t>
            </a:r>
            <a:endParaRPr lang="he-IL" sz="1000" dirty="0">
              <a:solidFill>
                <a:prstClr val="black"/>
              </a:solidFill>
            </a:endParaRP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4082" y="3140968"/>
            <a:ext cx="4206775" cy="2928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6E8772C-29F5-4406-ACFD-372AE8095F04}" type="slidenum">
              <a:rPr lang="he-IL" smtClean="0"/>
              <a:pPr fontAlgn="base">
                <a:spcBef>
                  <a:spcPct val="0"/>
                </a:spcBef>
                <a:spcAft>
                  <a:spcPct val="0"/>
                </a:spcAft>
                <a:defRPr/>
              </a:pPr>
              <a:t>13</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002060"/>
                </a:solidFill>
                <a:ea typeface="+mn-ea"/>
              </a:rPr>
              <a:t>הסיבות העיקריות להקטנת מגוון המינים בהשפעת האדם</a:t>
            </a:r>
            <a:endParaRPr lang="he-IL" sz="1800" dirty="0">
              <a:solidFill>
                <a:srgbClr val="002060"/>
              </a:solidFill>
            </a:endParaRPr>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14127" y="528638"/>
            <a:ext cx="8034337" cy="646330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prstClr val="black"/>
                </a:solidFill>
              </a:rPr>
              <a:t>הסיבות העיקריות להקטנת מגוון המינים בהשפעת האדם</a:t>
            </a:r>
            <a:r>
              <a:rPr lang="he-IL" kern="0" dirty="0">
                <a:solidFill>
                  <a:prstClr val="black"/>
                </a:solidFill>
              </a:rPr>
              <a:t>:</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b="1" kern="0" dirty="0">
                <a:solidFill>
                  <a:schemeClr val="accent3"/>
                </a:solidFill>
              </a:rPr>
              <a:t>א. הרס בתי גידול וקיטועם בעקבות שינויים בשימושי הקרקע </a:t>
            </a:r>
          </a:p>
          <a:p>
            <a:pPr fontAlgn="auto">
              <a:spcBef>
                <a:spcPts val="0"/>
              </a:spcBef>
              <a:spcAft>
                <a:spcPts val="0"/>
              </a:spcAft>
              <a:defRPr/>
            </a:pPr>
            <a:r>
              <a:rPr lang="he-IL" kern="0" dirty="0">
                <a:solidFill>
                  <a:prstClr val="black"/>
                </a:solidFill>
              </a:rPr>
              <a:t>    החלפת יער בשדה חקלאי, בבנייה עירונית וכדומה.</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b="1" kern="0" dirty="0">
                <a:solidFill>
                  <a:schemeClr val="accent3"/>
                </a:solidFill>
              </a:rPr>
              <a:t>ב. פלישה ביולוגית </a:t>
            </a:r>
          </a:p>
          <a:p>
            <a:pPr fontAlgn="auto">
              <a:spcBef>
                <a:spcPts val="0"/>
              </a:spcBef>
              <a:spcAft>
                <a:spcPts val="0"/>
              </a:spcAft>
              <a:defRPr/>
            </a:pPr>
            <a:r>
              <a:rPr lang="he-IL" kern="0" dirty="0">
                <a:solidFill>
                  <a:prstClr val="black"/>
                </a:solidFill>
              </a:rPr>
              <a:t>    הכנסה מקרית או מכוונת של מינים טורפים מתחרים או של גורמי מחלות לאזור שבו </a:t>
            </a:r>
          </a:p>
          <a:p>
            <a:pPr fontAlgn="auto">
              <a:spcBef>
                <a:spcPts val="0"/>
              </a:spcBef>
              <a:spcAft>
                <a:spcPts val="0"/>
              </a:spcAft>
              <a:defRPr/>
            </a:pPr>
            <a:r>
              <a:rPr lang="he-IL" kern="0" dirty="0">
                <a:solidFill>
                  <a:prstClr val="black"/>
                </a:solidFill>
              </a:rPr>
              <a:t>    לא התקיימו קודם לכן.</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b="1" kern="0" dirty="0">
                <a:solidFill>
                  <a:schemeClr val="accent3"/>
                </a:solidFill>
              </a:rPr>
              <a:t>ג. זיהום האוויר, הקרקע ומקורות המים </a:t>
            </a:r>
          </a:p>
          <a:p>
            <a:pPr fontAlgn="auto">
              <a:spcBef>
                <a:spcPts val="0"/>
              </a:spcBef>
              <a:spcAft>
                <a:spcPts val="0"/>
              </a:spcAft>
              <a:defRPr/>
            </a:pPr>
            <a:endParaRPr lang="he-IL" u="sng"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b="1" kern="0" dirty="0">
                <a:solidFill>
                  <a:schemeClr val="accent3"/>
                </a:solidFill>
              </a:rPr>
              <a:t>ד. שימוש בחומרי הדברה </a:t>
            </a:r>
          </a:p>
          <a:p>
            <a:pPr fontAlgn="auto">
              <a:spcBef>
                <a:spcPts val="0"/>
              </a:spcBef>
              <a:spcAft>
                <a:spcPts val="0"/>
              </a:spcAft>
              <a:defRPr/>
            </a:pPr>
            <a:r>
              <a:rPr lang="he-IL" kern="0" dirty="0">
                <a:solidFill>
                  <a:prstClr val="black"/>
                </a:solidFill>
              </a:rPr>
              <a:t>    שגורמים נזק לטורפים של המזיק דרך הרעלה משנית.</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b="1" kern="0" dirty="0">
                <a:solidFill>
                  <a:schemeClr val="accent3"/>
                </a:solidFill>
              </a:rPr>
              <a:t>ו. ניצול יתר של משאבים טבעיים כמו בעלי חיים (המשמשים מזון) ועצים. </a:t>
            </a:r>
          </a:p>
          <a:p>
            <a:pPr fontAlgn="auto">
              <a:spcBef>
                <a:spcPts val="0"/>
              </a:spcBef>
              <a:spcAft>
                <a:spcPts val="0"/>
              </a:spcAft>
              <a:defRPr/>
            </a:pPr>
            <a:r>
              <a:rPr lang="he-IL" kern="0" dirty="0">
                <a:solidFill>
                  <a:prstClr val="black"/>
                </a:solidFill>
              </a:rPr>
              <a:t>   פגיעה בחיות  הבר לשם שימוש בעור, בפרוות בקרניים או בחטים (שנהב).</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prstClr val="black"/>
                </a:solidFill>
              </a:rPr>
              <a:t>ראו פירוט נוסף בספר הלימוד, עמ' 141.</a:t>
            </a:r>
          </a:p>
          <a:p>
            <a:pPr fontAlgn="auto">
              <a:spcBef>
                <a:spcPts val="0"/>
              </a:spcBef>
              <a:spcAft>
                <a:spcPts val="0"/>
              </a:spcAft>
              <a:defRPr/>
            </a:pPr>
            <a:r>
              <a:rPr lang="he-IL" kern="0" dirty="0">
                <a:solidFill>
                  <a:prstClr val="black"/>
                </a:solidFill>
              </a:rPr>
              <a:t>על חשיבות השמירה על המגוון הביולוגי קראו בספר, </a:t>
            </a:r>
            <a:r>
              <a:rPr lang="he-IL" kern="0" noProof="1">
                <a:solidFill>
                  <a:prstClr val="black"/>
                </a:solidFill>
              </a:rPr>
              <a:t>עמ' 143-142</a:t>
            </a:r>
            <a:r>
              <a:rPr lang="he-IL" kern="0" dirty="0">
                <a:solidFill>
                  <a:prstClr val="black"/>
                </a:solidFill>
              </a:rPr>
              <a:t>.</a:t>
            </a:r>
          </a:p>
          <a:p>
            <a:pPr fontAlgn="auto">
              <a:spcBef>
                <a:spcPts val="0"/>
              </a:spcBef>
              <a:spcAft>
                <a:spcPts val="0"/>
              </a:spcAft>
              <a:defRPr/>
            </a:pPr>
            <a:endParaRPr lang="he-IL" kern="0" dirty="0">
              <a:solidFill>
                <a:prstClr val="black"/>
              </a:solidFill>
            </a:endParaRPr>
          </a:p>
        </p:txBody>
      </p:sp>
      <p:sp>
        <p:nvSpPr>
          <p:cNvPr id="14"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13</a:t>
            </a:fld>
            <a:endParaRPr lang="he-IL" altLang="he-IL" sz="1100" dirty="0">
              <a:solidFill>
                <a:srgbClr val="BFBFBF"/>
              </a:solidFill>
            </a:endParaRPr>
          </a:p>
        </p:txBody>
      </p:sp>
    </p:spTree>
    <p:extLst>
      <p:ext uri="{BB962C8B-B14F-4D97-AF65-F5344CB8AC3E}">
        <p14:creationId xmlns:p14="http://schemas.microsoft.com/office/powerpoint/2010/main" val="3370299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772AD68-0BD0-4FF9-8F16-E310129F69B6}" type="slidenum">
              <a:rPr lang="he-IL" smtClean="0"/>
              <a:pPr fontAlgn="base">
                <a:spcBef>
                  <a:spcPct val="0"/>
                </a:spcBef>
                <a:spcAft>
                  <a:spcPct val="0"/>
                </a:spcAft>
                <a:defRPr/>
              </a:pPr>
              <a:t>14</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שאלה 2: הסלמנדרה: דו-חי המצוי בסכנת הכחדה</a:t>
            </a:r>
            <a:endParaRPr lang="he-IL" sz="1800" dirty="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47110" name="מלבן 1"/>
          <p:cNvSpPr>
            <a:spLocks noChangeArrowheads="1"/>
          </p:cNvSpPr>
          <p:nvPr/>
        </p:nvSpPr>
        <p:spPr bwMode="auto">
          <a:xfrm>
            <a:off x="5889625" y="3327400"/>
            <a:ext cx="13239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400" dirty="0">
                <a:solidFill>
                  <a:srgbClr val="FFFFFF"/>
                </a:solidFill>
              </a:rPr>
              <a:t>ד"ר נורית קינן ©</a:t>
            </a:r>
            <a:endParaRPr lang="en-US" altLang="he-IL" sz="1400" dirty="0">
              <a:solidFill>
                <a:srgbClr val="FFFFFF"/>
              </a:solidFill>
            </a:endParaRPr>
          </a:p>
        </p:txBody>
      </p:sp>
      <p:sp>
        <p:nvSpPr>
          <p:cNvPr id="16" name="TextBox 15"/>
          <p:cNvSpPr txBox="1"/>
          <p:nvPr/>
        </p:nvSpPr>
        <p:spPr>
          <a:xfrm>
            <a:off x="366713" y="516756"/>
            <a:ext cx="8178800" cy="34163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2:</a:t>
            </a:r>
            <a:endParaRPr lang="he-IL" kern="0" dirty="0">
              <a:solidFill>
                <a:schemeClr val="tx2"/>
              </a:solidFill>
            </a:endParaRPr>
          </a:p>
          <a:p>
            <a:pPr fontAlgn="auto">
              <a:spcBef>
                <a:spcPts val="0"/>
              </a:spcBef>
              <a:spcAft>
                <a:spcPts val="0"/>
              </a:spcAft>
              <a:defRPr/>
            </a:pPr>
            <a:r>
              <a:rPr lang="he-IL" kern="0" dirty="0">
                <a:solidFill>
                  <a:schemeClr val="tx2"/>
                </a:solidFill>
              </a:rPr>
              <a:t>הסלמנדרה הכתומה נמנית עם סדרת בעלי הזנב שבמחלקת הדו-חיים. </a:t>
            </a:r>
          </a:p>
          <a:p>
            <a:pPr fontAlgn="auto">
              <a:spcBef>
                <a:spcPts val="0"/>
              </a:spcBef>
              <a:spcAft>
                <a:spcPts val="0"/>
              </a:spcAft>
              <a:defRPr/>
            </a:pPr>
            <a:r>
              <a:rPr lang="he-IL" kern="0" dirty="0">
                <a:solidFill>
                  <a:schemeClr val="tx2"/>
                </a:solidFill>
              </a:rPr>
              <a:t>הסלמנדרה דומה בצורתה ללטאה ואורכה יכול להגיע עד 26 ס"מ. בעורפה של הסלמנדרה מצויות שתי בלוטות ארס גדולות ומסוכנות. צבעיה המיוחדים הם צבעי אזהרה - שחור וכתמים צהובים על הגב. </a:t>
            </a:r>
          </a:p>
          <a:p>
            <a:pPr fontAlgn="auto">
              <a:spcBef>
                <a:spcPts val="0"/>
              </a:spcBef>
              <a:spcAft>
                <a:spcPts val="0"/>
              </a:spcAft>
              <a:defRPr/>
            </a:pPr>
            <a:r>
              <a:rPr lang="he-IL" kern="0" dirty="0">
                <a:solidFill>
                  <a:schemeClr val="tx2"/>
                </a:solidFill>
              </a:rPr>
              <a:t>הסלמנדרה מצויה באזורי חורש בצפון הארץ. היא ניזונה משלשולים ומחרקים רכים.</a:t>
            </a:r>
          </a:p>
          <a:p>
            <a:pPr fontAlgn="auto">
              <a:spcBef>
                <a:spcPts val="0"/>
              </a:spcBef>
              <a:spcAft>
                <a:spcPts val="0"/>
              </a:spcAft>
              <a:defRPr/>
            </a:pPr>
            <a:r>
              <a:rPr lang="he-IL" kern="0" dirty="0">
                <a:solidFill>
                  <a:schemeClr val="tx2"/>
                </a:solidFill>
              </a:rPr>
              <a:t>הסלמנדרה זקוקה למקווי מים מתוקים (שלוליות, נחלים ואגמים) לצורך התרבות: נקבת הסלמנדרה משריצה לתוך המים 40-30 ראשנים. לראשנים יש זימים חיצוניים והם ניזונים מן הטרף שהם צדים במים. באביב הזימים נעלמים, הראשנים הופכים לבוגרים הנושמים בעזרת ריאותיהם, ויוצאים מן המים. </a:t>
            </a:r>
          </a:p>
          <a:p>
            <a:pPr fontAlgn="auto">
              <a:spcBef>
                <a:spcPts val="0"/>
              </a:spcBef>
              <a:spcAft>
                <a:spcPts val="0"/>
              </a:spcAft>
              <a:defRPr/>
            </a:pPr>
            <a:r>
              <a:rPr lang="he-IL" kern="0" dirty="0">
                <a:solidFill>
                  <a:schemeClr val="tx2"/>
                </a:solidFill>
              </a:rPr>
              <a:t>בישראל, הסלמנדרה מצויה בסכנת הכחדה. שערו מדוע.</a:t>
            </a:r>
          </a:p>
          <a:p>
            <a:pPr fontAlgn="auto">
              <a:spcBef>
                <a:spcPts val="0"/>
              </a:spcBef>
              <a:spcAft>
                <a:spcPts val="0"/>
              </a:spcAft>
              <a:defRPr/>
            </a:pPr>
            <a:endParaRPr lang="he-IL" kern="0" dirty="0">
              <a:solidFill>
                <a:schemeClr val="tx2"/>
              </a:solidFill>
            </a:endParaRPr>
          </a:p>
        </p:txBody>
      </p:sp>
      <p:pic>
        <p:nvPicPr>
          <p:cNvPr id="4711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738" y="3865563"/>
            <a:ext cx="4243387"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מלבן 1"/>
          <p:cNvSpPr>
            <a:spLocks noChangeArrowheads="1"/>
          </p:cNvSpPr>
          <p:nvPr/>
        </p:nvSpPr>
        <p:spPr bwMode="auto">
          <a:xfrm>
            <a:off x="2217738" y="6273800"/>
            <a:ext cx="3100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he-IL" sz="1200" dirty="0">
                <a:hlinkClick r:id="rId3"/>
              </a:rPr>
              <a:t>photo Miaow Miaow (Wikimedia commons)</a:t>
            </a:r>
            <a:endParaRPr lang="he-IL" altLang="he-IL" sz="1200" dirty="0"/>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14</a:t>
            </a:fld>
            <a:endParaRPr lang="he-IL" altLang="he-IL" sz="1100" dirty="0">
              <a:solidFill>
                <a:srgbClr val="BFBFB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289707E-C4EE-4F76-AD3B-C4A9F26C44A4}" type="slidenum">
              <a:rPr lang="he-IL" smtClean="0"/>
              <a:pPr fontAlgn="base">
                <a:spcBef>
                  <a:spcPct val="0"/>
                </a:spcBef>
                <a:spcAft>
                  <a:spcPct val="0"/>
                </a:spcAft>
                <a:defRPr/>
              </a:pPr>
              <a:t>15</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תשובה</a:t>
            </a:r>
            <a:endParaRPr lang="he-IL" sz="1800" dirty="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48134" name="מלבן 1"/>
          <p:cNvSpPr>
            <a:spLocks noChangeArrowheads="1"/>
          </p:cNvSpPr>
          <p:nvPr/>
        </p:nvSpPr>
        <p:spPr bwMode="auto">
          <a:xfrm>
            <a:off x="5889625" y="3327400"/>
            <a:ext cx="13239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400" dirty="0">
                <a:solidFill>
                  <a:srgbClr val="FFFFFF"/>
                </a:solidFill>
              </a:rPr>
              <a:t>ד"ר נורית קינן ©</a:t>
            </a:r>
            <a:endParaRPr lang="en-US" altLang="he-IL" sz="1400" dirty="0">
              <a:solidFill>
                <a:srgbClr val="FFFFFF"/>
              </a:solidFill>
            </a:endParaRPr>
          </a:p>
        </p:txBody>
      </p:sp>
      <p:sp>
        <p:nvSpPr>
          <p:cNvPr id="16" name="TextBox 15"/>
          <p:cNvSpPr txBox="1"/>
          <p:nvPr/>
        </p:nvSpPr>
        <p:spPr>
          <a:xfrm>
            <a:off x="366713" y="548680"/>
            <a:ext cx="8178800" cy="31384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F497D"/>
                </a:solidFill>
              </a:rPr>
              <a:t>שאלה 2:</a:t>
            </a:r>
            <a:endParaRPr lang="he-IL" kern="0" dirty="0">
              <a:solidFill>
                <a:srgbClr val="1F497D"/>
              </a:solidFill>
            </a:endParaRPr>
          </a:p>
          <a:p>
            <a:pPr fontAlgn="auto">
              <a:spcBef>
                <a:spcPts val="0"/>
              </a:spcBef>
              <a:spcAft>
                <a:spcPts val="0"/>
              </a:spcAft>
              <a:defRPr/>
            </a:pPr>
            <a:r>
              <a:rPr lang="he-IL" kern="0" dirty="0">
                <a:solidFill>
                  <a:schemeClr val="tx2"/>
                </a:solidFill>
              </a:rPr>
              <a:t>הסלמנדרה הכתומה נמנית עם סדרת בעלי הזנב שבמחלקת הדו-חיים. </a:t>
            </a:r>
          </a:p>
          <a:p>
            <a:pPr fontAlgn="auto">
              <a:spcBef>
                <a:spcPts val="0"/>
              </a:spcBef>
              <a:spcAft>
                <a:spcPts val="0"/>
              </a:spcAft>
              <a:defRPr/>
            </a:pPr>
            <a:r>
              <a:rPr lang="he-IL" kern="0" dirty="0">
                <a:solidFill>
                  <a:schemeClr val="tx2"/>
                </a:solidFill>
              </a:rPr>
              <a:t>הסלמנדרה דומה בצורתה ללטאה ואורכה יכול להגיע עד 26 ס"מ. בעורפה של הסלמנדרה מצויות שתי בלוטות ארס גדולות ומסוכנות. צבעיה המיוחדים הם צבעי אזהרה - שחור וכתמים צהובים על הגב. </a:t>
            </a:r>
          </a:p>
          <a:p>
            <a:pPr fontAlgn="auto">
              <a:spcBef>
                <a:spcPts val="0"/>
              </a:spcBef>
              <a:spcAft>
                <a:spcPts val="0"/>
              </a:spcAft>
              <a:defRPr/>
            </a:pPr>
            <a:r>
              <a:rPr lang="he-IL" kern="0" dirty="0">
                <a:solidFill>
                  <a:schemeClr val="tx2"/>
                </a:solidFill>
              </a:rPr>
              <a:t>הסלמנדרה מצויה באזורי חורש בצפון הארץ. היא ניזונה משלשולים ומחרקים רכים.</a:t>
            </a:r>
          </a:p>
          <a:p>
            <a:pPr fontAlgn="auto">
              <a:spcBef>
                <a:spcPts val="0"/>
              </a:spcBef>
              <a:spcAft>
                <a:spcPts val="0"/>
              </a:spcAft>
              <a:defRPr/>
            </a:pPr>
            <a:r>
              <a:rPr lang="he-IL" kern="0" dirty="0">
                <a:solidFill>
                  <a:schemeClr val="tx2"/>
                </a:solidFill>
              </a:rPr>
              <a:t>הסלמנדרה זקוקה למקווי מים מתוקים (שלוליות, נחלים ואגמים) לצורך התרבות: נקבת הסלמנדרה משריצה לתוך המים 40-30 ראשנים. לראשנים יש זימים חיצוניים והם ניזונים מן הטרף שהם צדים במים. באביב הזימים נעלמים, הראשנים הופכים לבוגרים הנושמים בעזרת ריאותיהם, ויוצאים מן המים. </a:t>
            </a:r>
          </a:p>
          <a:p>
            <a:pPr fontAlgn="auto">
              <a:spcBef>
                <a:spcPts val="0"/>
              </a:spcBef>
              <a:spcAft>
                <a:spcPts val="0"/>
              </a:spcAft>
              <a:defRPr/>
            </a:pPr>
            <a:r>
              <a:rPr lang="he-IL" kern="0" dirty="0">
                <a:solidFill>
                  <a:schemeClr val="tx2"/>
                </a:solidFill>
              </a:rPr>
              <a:t>בישראל, הסלמנדרה מצויה בסכנת הכחדה. שערו מדוע.</a:t>
            </a:r>
          </a:p>
        </p:txBody>
      </p:sp>
      <p:sp>
        <p:nvSpPr>
          <p:cNvPr id="10" name="Rectangle 12"/>
          <p:cNvSpPr/>
          <p:nvPr/>
        </p:nvSpPr>
        <p:spPr>
          <a:xfrm>
            <a:off x="366713" y="4581525"/>
            <a:ext cx="8123237" cy="180022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 תשובה:</a:t>
            </a:r>
          </a:p>
          <a:p>
            <a:pPr fontAlgn="auto">
              <a:spcBef>
                <a:spcPts val="0"/>
              </a:spcBef>
              <a:spcAft>
                <a:spcPts val="0"/>
              </a:spcAft>
              <a:defRPr/>
            </a:pPr>
            <a:r>
              <a:rPr lang="he-IL" kern="0" dirty="0">
                <a:solidFill>
                  <a:sysClr val="windowText" lastClr="000000"/>
                </a:solidFill>
                <a:latin typeface="Arial"/>
                <a:cs typeface="Arial"/>
              </a:rPr>
              <a:t>הסלמנדרה מצויה בסכנת </a:t>
            </a:r>
            <a:r>
              <a:rPr lang="he-IL" kern="0" dirty="0">
                <a:latin typeface="Arial"/>
                <a:cs typeface="Arial"/>
              </a:rPr>
              <a:t>הכחדה עקב:</a:t>
            </a:r>
          </a:p>
          <a:p>
            <a:pPr fontAlgn="auto">
              <a:spcBef>
                <a:spcPts val="0"/>
              </a:spcBef>
              <a:spcAft>
                <a:spcPts val="0"/>
              </a:spcAft>
              <a:defRPr/>
            </a:pPr>
            <a:r>
              <a:rPr lang="he-IL" kern="0" dirty="0">
                <a:latin typeface="Arial"/>
                <a:cs typeface="Arial"/>
              </a:rPr>
              <a:t>א. צמצום מספר בתי הגידול של הסלמנדרה - מקווי המים המתוקים, עקב שאיבת מים </a:t>
            </a:r>
          </a:p>
          <a:p>
            <a:pPr fontAlgn="auto">
              <a:spcBef>
                <a:spcPts val="0"/>
              </a:spcBef>
              <a:spcAft>
                <a:spcPts val="0"/>
              </a:spcAft>
              <a:defRPr/>
            </a:pPr>
            <a:r>
              <a:rPr lang="he-IL" kern="0" dirty="0">
                <a:latin typeface="Arial"/>
                <a:cs typeface="Arial"/>
              </a:rPr>
              <a:t>    והסבת שטחים טבעיים לבנייה.</a:t>
            </a:r>
          </a:p>
          <a:p>
            <a:pPr fontAlgn="auto">
              <a:spcBef>
                <a:spcPts val="0"/>
              </a:spcBef>
              <a:spcAft>
                <a:spcPts val="0"/>
              </a:spcAft>
              <a:defRPr/>
            </a:pPr>
            <a:r>
              <a:rPr lang="he-IL" kern="0" dirty="0">
                <a:latin typeface="Arial"/>
                <a:cs typeface="Arial"/>
              </a:rPr>
              <a:t>ב. זיהום מקורות המים.</a:t>
            </a:r>
          </a:p>
          <a:p>
            <a:pPr fontAlgn="auto">
              <a:spcBef>
                <a:spcPts val="0"/>
              </a:spcBef>
              <a:spcAft>
                <a:spcPts val="0"/>
              </a:spcAft>
              <a:defRPr/>
            </a:pPr>
            <a:r>
              <a:rPr lang="he-IL" kern="0" dirty="0">
                <a:latin typeface="Arial"/>
                <a:cs typeface="Arial"/>
              </a:rPr>
              <a:t>ג. פגיעה בבעלי החיים שהסלמנדרה ניזונה מהם עקב הפגיעה בבתי הגידול וצמצומם.</a:t>
            </a:r>
          </a:p>
          <a:p>
            <a:pPr fontAlgn="auto">
              <a:spcBef>
                <a:spcPts val="0"/>
              </a:spcBef>
              <a:spcAft>
                <a:spcPts val="0"/>
              </a:spcAft>
              <a:defRPr/>
            </a:pPr>
            <a:endParaRPr lang="he-IL" kern="0" dirty="0">
              <a:latin typeface="Arial"/>
              <a:cs typeface="Arial"/>
            </a:endParaRP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15</a:t>
            </a:fld>
            <a:endParaRPr lang="he-IL" altLang="he-IL" sz="1100" dirty="0">
              <a:solidFill>
                <a:srgbClr val="BFBFB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582B614-9832-4567-BA56-35B30B08267F}" type="slidenum">
              <a:rPr lang="he-IL" smtClean="0"/>
              <a:pPr fontAlgn="base">
                <a:spcBef>
                  <a:spcPct val="0"/>
                </a:spcBef>
                <a:spcAft>
                  <a:spcPct val="0"/>
                </a:spcAft>
                <a:defRPr/>
              </a:pPr>
              <a:t>16</a:t>
            </a:fld>
            <a:endParaRPr lang="he-IL" dirty="0"/>
          </a:p>
        </p:txBody>
      </p:sp>
      <p:sp>
        <p:nvSpPr>
          <p:cNvPr id="6" name="כותרת 5"/>
          <p:cNvSpPr>
            <a:spLocks noGrp="1"/>
          </p:cNvSpPr>
          <p:nvPr>
            <p:ph type="ctrTitle"/>
          </p:nvPr>
        </p:nvSpPr>
        <p:spPr>
          <a:xfrm>
            <a:off x="785813" y="44624"/>
            <a:ext cx="7772400" cy="441325"/>
          </a:xfrm>
        </p:spPr>
        <p:txBody>
          <a:bodyPr/>
          <a:lstStyle/>
          <a:p>
            <a:pPr fontAlgn="auto">
              <a:defRPr/>
            </a:pPr>
            <a:r>
              <a:rPr lang="he-IL" sz="1800" b="1" dirty="0">
                <a:solidFill>
                  <a:srgbClr val="FF6600"/>
                </a:solidFill>
                <a:ea typeface="+mn-ea"/>
              </a:rPr>
              <a:t>שאלה 3: הנמר – יונק המצוי בסכנת הכחדה</a:t>
            </a:r>
            <a:endParaRPr lang="he-IL" sz="1800" dirty="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49158" name="מלבן 1"/>
          <p:cNvSpPr>
            <a:spLocks noChangeArrowheads="1"/>
          </p:cNvSpPr>
          <p:nvPr/>
        </p:nvSpPr>
        <p:spPr bwMode="auto">
          <a:xfrm>
            <a:off x="5889625" y="3327400"/>
            <a:ext cx="13239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400" dirty="0">
                <a:solidFill>
                  <a:srgbClr val="FFFFFF"/>
                </a:solidFill>
              </a:rPr>
              <a:t>ד"ר נורית קינן ©</a:t>
            </a:r>
            <a:endParaRPr lang="en-US" altLang="he-IL" sz="1400" dirty="0">
              <a:solidFill>
                <a:srgbClr val="FFFFFF"/>
              </a:solidFill>
            </a:endParaRPr>
          </a:p>
        </p:txBody>
      </p:sp>
      <p:sp>
        <p:nvSpPr>
          <p:cNvPr id="16" name="TextBox 15"/>
          <p:cNvSpPr txBox="1"/>
          <p:nvPr/>
        </p:nvSpPr>
        <p:spPr>
          <a:xfrm>
            <a:off x="366713" y="550590"/>
            <a:ext cx="8178800" cy="42465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F497D"/>
                </a:solidFill>
              </a:rPr>
              <a:t>שאלה 3:</a:t>
            </a:r>
          </a:p>
          <a:p>
            <a:pPr fontAlgn="auto">
              <a:spcBef>
                <a:spcPts val="0"/>
              </a:spcBef>
              <a:spcAft>
                <a:spcPts val="0"/>
              </a:spcAft>
              <a:defRPr/>
            </a:pPr>
            <a:r>
              <a:rPr lang="he-IL" kern="0" dirty="0">
                <a:solidFill>
                  <a:srgbClr val="1F497D"/>
                </a:solidFill>
              </a:rPr>
              <a:t>נמר (שם מדעי: </a:t>
            </a:r>
            <a:r>
              <a:rPr lang="en-US" kern="0" dirty="0">
                <a:solidFill>
                  <a:schemeClr val="tx2"/>
                </a:solidFill>
              </a:rPr>
              <a:t>Panthera pardus</a:t>
            </a:r>
            <a:r>
              <a:rPr lang="he-IL" kern="0" dirty="0">
                <a:solidFill>
                  <a:schemeClr val="tx2"/>
                </a:solidFill>
              </a:rPr>
              <a:t>) הוא יונק הנמנה עם משפחת החתוליים. הנמר ניזון בעיקר מיונקים בגודל בינוני, מעופות ומזוחלים. </a:t>
            </a:r>
          </a:p>
          <a:p>
            <a:pPr fontAlgn="auto">
              <a:spcBef>
                <a:spcPts val="0"/>
              </a:spcBef>
              <a:spcAft>
                <a:spcPts val="0"/>
              </a:spcAft>
              <a:defRPr/>
            </a:pPr>
            <a:r>
              <a:rPr lang="he-IL" u="sng" kern="0" dirty="0">
                <a:solidFill>
                  <a:schemeClr val="tx2"/>
                </a:solidFill>
              </a:rPr>
              <a:t>בישראל ידועים שלושה תת-מינים של הנמר</a:t>
            </a:r>
            <a:r>
              <a:rPr lang="he-IL" kern="0" dirty="0">
                <a:solidFill>
                  <a:schemeClr val="tx2"/>
                </a:solidFill>
              </a:rPr>
              <a:t>:</a:t>
            </a:r>
          </a:p>
          <a:p>
            <a:pPr fontAlgn="auto">
              <a:spcBef>
                <a:spcPts val="0"/>
              </a:spcBef>
              <a:spcAft>
                <a:spcPts val="0"/>
              </a:spcAft>
              <a:defRPr/>
            </a:pPr>
            <a:r>
              <a:rPr lang="he-IL" u="sng" kern="0" dirty="0">
                <a:solidFill>
                  <a:schemeClr val="tx2"/>
                </a:solidFill>
              </a:rPr>
              <a:t>נמר אנטולי</a:t>
            </a:r>
            <a:r>
              <a:rPr lang="he-IL" kern="0" dirty="0">
                <a:solidFill>
                  <a:schemeClr val="tx2"/>
                </a:solidFill>
              </a:rPr>
              <a:t>: נראה לאחרונה בנחל </a:t>
            </a:r>
            <a:r>
              <a:rPr lang="he-IL" kern="0" noProof="1">
                <a:solidFill>
                  <a:schemeClr val="tx2"/>
                </a:solidFill>
              </a:rPr>
              <a:t>בצת</a:t>
            </a:r>
            <a:r>
              <a:rPr lang="he-IL" kern="0" dirty="0">
                <a:solidFill>
                  <a:schemeClr val="tx2"/>
                </a:solidFill>
              </a:rPr>
              <a:t> בגליל המערבי בשנת 1965, לאחר שניצוד שם פרט זכר מבוגר. כנראה, מצוי בגולן בשטח הסורי ובדרום לבנון. ניזון בעיקר מטריפת חזירי בר.</a:t>
            </a:r>
          </a:p>
          <a:p>
            <a:pPr fontAlgn="auto">
              <a:spcBef>
                <a:spcPts val="0"/>
              </a:spcBef>
              <a:spcAft>
                <a:spcPts val="0"/>
              </a:spcAft>
              <a:defRPr/>
            </a:pPr>
            <a:r>
              <a:rPr lang="he-IL" u="sng" kern="0" dirty="0">
                <a:solidFill>
                  <a:schemeClr val="tx2"/>
                </a:solidFill>
              </a:rPr>
              <a:t>נמר סִינַי</a:t>
            </a:r>
            <a:r>
              <a:rPr lang="he-IL" kern="0" dirty="0">
                <a:solidFill>
                  <a:schemeClr val="tx2"/>
                </a:solidFill>
              </a:rPr>
              <a:t>: היה מצוי בהרי אילת עד לפני עשרות שנים ונעלם מן האזור בשל ציד פרוע שהנהיגו הבדואים כדי להשיג את פרוותו. הוא יפה ביותר. צבעו צהוב בהיר מאוד, כמעט לבן. הוא ניזון בעיקר מיעלים.</a:t>
            </a:r>
          </a:p>
          <a:p>
            <a:pPr fontAlgn="auto">
              <a:spcBef>
                <a:spcPts val="0"/>
              </a:spcBef>
              <a:spcAft>
                <a:spcPts val="0"/>
              </a:spcAft>
              <a:defRPr/>
            </a:pPr>
            <a:r>
              <a:rPr lang="he-IL" u="sng" kern="0" dirty="0">
                <a:solidFill>
                  <a:srgbClr val="1F497D"/>
                </a:solidFill>
              </a:rPr>
              <a:t>נמר המדבר</a:t>
            </a:r>
            <a:r>
              <a:rPr lang="he-IL" kern="0" dirty="0">
                <a:solidFill>
                  <a:srgbClr val="1F497D"/>
                </a:solidFill>
              </a:rPr>
              <a:t>: בישראל ידועות שתי אוכלוסיות, אוכלוסיית מדבר יהודה, שהיא כיום שרידית ולקראת היעלמות, ואוכלוסייה קטנה אך יציבה של כ-15 פרטים בהר הנגב, במכתש רמון ובמישור עבדת. בימינו נשארו בעולם כ-220 פרטים בלבד מתת-מין זה.</a:t>
            </a:r>
          </a:p>
          <a:p>
            <a:pPr fontAlgn="auto">
              <a:spcBef>
                <a:spcPts val="0"/>
              </a:spcBef>
              <a:spcAft>
                <a:spcPts val="0"/>
              </a:spcAft>
              <a:defRPr/>
            </a:pPr>
            <a:endParaRPr lang="he-IL" kern="0" dirty="0">
              <a:solidFill>
                <a:srgbClr val="1F497D"/>
              </a:solidFill>
            </a:endParaRPr>
          </a:p>
          <a:p>
            <a:pPr fontAlgn="auto">
              <a:spcBef>
                <a:spcPts val="0"/>
              </a:spcBef>
              <a:spcAft>
                <a:spcPts val="0"/>
              </a:spcAft>
              <a:defRPr/>
            </a:pPr>
            <a:r>
              <a:rPr lang="he-IL" kern="0" dirty="0">
                <a:solidFill>
                  <a:srgbClr val="1F497D"/>
                </a:solidFill>
              </a:rPr>
              <a:t>מהן הסיבות האפשריות להכחדת הנמרים?</a:t>
            </a:r>
          </a:p>
          <a:p>
            <a:pPr fontAlgn="auto">
              <a:spcBef>
                <a:spcPts val="0"/>
              </a:spcBef>
              <a:spcAft>
                <a:spcPts val="0"/>
              </a:spcAft>
              <a:defRPr/>
            </a:pPr>
            <a:endParaRPr lang="he-IL" kern="0" dirty="0">
              <a:solidFill>
                <a:srgbClr val="1F497D"/>
              </a:solidFill>
            </a:endParaRPr>
          </a:p>
        </p:txBody>
      </p:sp>
      <p:pic>
        <p:nvPicPr>
          <p:cNvPr id="49160"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350" y="3913188"/>
            <a:ext cx="2592388"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1" name="מלבן 1"/>
          <p:cNvSpPr>
            <a:spLocks noChangeArrowheads="1"/>
          </p:cNvSpPr>
          <p:nvPr/>
        </p:nvSpPr>
        <p:spPr bwMode="auto">
          <a:xfrm>
            <a:off x="-396875" y="6624638"/>
            <a:ext cx="457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he-IL" sz="1000" dirty="0"/>
              <a:t>c) Gary M.Stolz/U.S. Fish and Wildlife Service)</a:t>
            </a:r>
            <a:endParaRPr lang="he-IL" altLang="he-IL" sz="1000" dirty="0"/>
          </a:p>
        </p:txBody>
      </p:sp>
      <p:sp>
        <p:nvSpPr>
          <p:cNvPr id="10" name="Rectangle 3"/>
          <p:cNvSpPr/>
          <p:nvPr/>
        </p:nvSpPr>
        <p:spPr>
          <a:xfrm>
            <a:off x="468313" y="404664"/>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16</a:t>
            </a:fld>
            <a:endParaRPr lang="he-IL" altLang="he-IL" sz="1100" dirty="0">
              <a:solidFill>
                <a:srgbClr val="BFBFB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D75DC1E-AF98-485A-8DC8-32E74A86E176}" type="slidenum">
              <a:rPr lang="he-IL" smtClean="0"/>
              <a:pPr fontAlgn="base">
                <a:spcBef>
                  <a:spcPct val="0"/>
                </a:spcBef>
                <a:spcAft>
                  <a:spcPct val="0"/>
                </a:spcAft>
                <a:defRPr/>
              </a:pPr>
              <a:t>17</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תשובה</a:t>
            </a:r>
            <a:endParaRPr lang="he-IL" sz="1800" dirty="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50182" name="מלבן 1"/>
          <p:cNvSpPr>
            <a:spLocks noChangeArrowheads="1"/>
          </p:cNvSpPr>
          <p:nvPr/>
        </p:nvSpPr>
        <p:spPr bwMode="auto">
          <a:xfrm>
            <a:off x="5889625" y="3327400"/>
            <a:ext cx="13239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400" dirty="0">
                <a:solidFill>
                  <a:srgbClr val="FFFFFF"/>
                </a:solidFill>
              </a:rPr>
              <a:t>ד"ר נורית קינן ©</a:t>
            </a:r>
            <a:endParaRPr lang="en-US" altLang="he-IL" sz="1400" dirty="0">
              <a:solidFill>
                <a:srgbClr val="FFFFFF"/>
              </a:solidFill>
            </a:endParaRPr>
          </a:p>
        </p:txBody>
      </p:sp>
      <p:sp>
        <p:nvSpPr>
          <p:cNvPr id="9" name="Rectangle 12"/>
          <p:cNvSpPr/>
          <p:nvPr/>
        </p:nvSpPr>
        <p:spPr>
          <a:xfrm>
            <a:off x="428625" y="4652963"/>
            <a:ext cx="8062913" cy="1871662"/>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a:t>
            </a:r>
          </a:p>
          <a:p>
            <a:pPr fontAlgn="auto">
              <a:spcBef>
                <a:spcPts val="0"/>
              </a:spcBef>
              <a:spcAft>
                <a:spcPts val="0"/>
              </a:spcAft>
              <a:defRPr/>
            </a:pPr>
            <a:r>
              <a:rPr lang="he-IL" kern="0" dirty="0">
                <a:solidFill>
                  <a:sysClr val="windowText" lastClr="000000"/>
                </a:solidFill>
                <a:latin typeface="Arial"/>
                <a:cs typeface="Arial"/>
              </a:rPr>
              <a:t>הסיבות להכחדת הנמרים:</a:t>
            </a:r>
          </a:p>
          <a:p>
            <a:pPr fontAlgn="auto">
              <a:spcBef>
                <a:spcPts val="0"/>
              </a:spcBef>
              <a:spcAft>
                <a:spcPts val="0"/>
              </a:spcAft>
              <a:buFont typeface="Arial" pitchFamily="34" charset="0"/>
              <a:buChar char="•"/>
              <a:defRPr/>
            </a:pPr>
            <a:r>
              <a:rPr lang="he-IL" kern="0" dirty="0">
                <a:latin typeface="Arial"/>
                <a:cs typeface="Arial"/>
              </a:rPr>
              <a:t> ציד</a:t>
            </a:r>
          </a:p>
          <a:p>
            <a:pPr fontAlgn="auto">
              <a:spcBef>
                <a:spcPts val="0"/>
              </a:spcBef>
              <a:spcAft>
                <a:spcPts val="0"/>
              </a:spcAft>
              <a:buFont typeface="Arial" pitchFamily="34" charset="0"/>
              <a:buChar char="•"/>
              <a:defRPr/>
            </a:pPr>
            <a:r>
              <a:rPr lang="he-IL" kern="0" dirty="0">
                <a:latin typeface="Arial"/>
                <a:cs typeface="Arial"/>
              </a:rPr>
              <a:t> צמצום שטח בתי הגידול הטבעיים והפיכתם לשטחי בנייה וחקלאות.</a:t>
            </a:r>
          </a:p>
          <a:p>
            <a:pPr fontAlgn="auto">
              <a:spcBef>
                <a:spcPts val="0"/>
              </a:spcBef>
              <a:spcAft>
                <a:spcPts val="0"/>
              </a:spcAft>
              <a:buFont typeface="Arial" pitchFamily="34" charset="0"/>
              <a:buChar char="•"/>
              <a:defRPr/>
            </a:pPr>
            <a:r>
              <a:rPr lang="he-IL" kern="0" dirty="0">
                <a:latin typeface="Arial"/>
                <a:cs typeface="Arial"/>
              </a:rPr>
              <a:t> ירידה בכמות בעלי החיים הנטרפים על ידי הנמרים כגון יעלים. </a:t>
            </a:r>
          </a:p>
          <a:p>
            <a:pPr fontAlgn="auto">
              <a:spcBef>
                <a:spcPts val="0"/>
              </a:spcBef>
              <a:spcAft>
                <a:spcPts val="0"/>
              </a:spcAft>
              <a:buFont typeface="Arial" pitchFamily="34" charset="0"/>
              <a:buChar char="•"/>
              <a:defRPr/>
            </a:pPr>
            <a:r>
              <a:rPr lang="he-IL" kern="0" dirty="0">
                <a:latin typeface="Arial"/>
                <a:cs typeface="Arial"/>
              </a:rPr>
              <a:t> קושי במציאת בני זוג לצורך התרבות עקב </a:t>
            </a:r>
            <a:r>
              <a:rPr lang="he-IL" kern="0" dirty="0">
                <a:solidFill>
                  <a:sysClr val="windowText" lastClr="000000"/>
                </a:solidFill>
                <a:latin typeface="Arial"/>
                <a:cs typeface="Arial"/>
              </a:rPr>
              <a:t>הידלדלות האוכלוסייה.</a:t>
            </a:r>
          </a:p>
        </p:txBody>
      </p:sp>
      <p:sp>
        <p:nvSpPr>
          <p:cNvPr id="10" name="TextBox 9"/>
          <p:cNvSpPr txBox="1"/>
          <p:nvPr/>
        </p:nvSpPr>
        <p:spPr>
          <a:xfrm>
            <a:off x="366713" y="550590"/>
            <a:ext cx="8178800" cy="42465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F497D"/>
                </a:solidFill>
              </a:rPr>
              <a:t>שאלה 3:</a:t>
            </a:r>
          </a:p>
          <a:p>
            <a:pPr fontAlgn="auto">
              <a:spcBef>
                <a:spcPts val="0"/>
              </a:spcBef>
              <a:spcAft>
                <a:spcPts val="0"/>
              </a:spcAft>
              <a:defRPr/>
            </a:pPr>
            <a:r>
              <a:rPr lang="he-IL" kern="0" dirty="0">
                <a:solidFill>
                  <a:srgbClr val="1F497D"/>
                </a:solidFill>
              </a:rPr>
              <a:t>נמר (שם מדעי: </a:t>
            </a:r>
            <a:r>
              <a:rPr lang="en-US" kern="0" dirty="0">
                <a:solidFill>
                  <a:schemeClr val="tx2"/>
                </a:solidFill>
              </a:rPr>
              <a:t>Panthera pardus</a:t>
            </a:r>
            <a:r>
              <a:rPr lang="he-IL" kern="0" dirty="0">
                <a:solidFill>
                  <a:schemeClr val="tx2"/>
                </a:solidFill>
              </a:rPr>
              <a:t>) הוא יונק הנמנה עם משפחת החתוליים. הנמר ניזון בעיקר מיונקים בגודל בינוני, מעופות ומזוחלים. </a:t>
            </a:r>
          </a:p>
          <a:p>
            <a:pPr fontAlgn="auto">
              <a:spcBef>
                <a:spcPts val="0"/>
              </a:spcBef>
              <a:spcAft>
                <a:spcPts val="0"/>
              </a:spcAft>
              <a:defRPr/>
            </a:pPr>
            <a:r>
              <a:rPr lang="he-IL" u="sng" kern="0" dirty="0">
                <a:solidFill>
                  <a:schemeClr val="tx2"/>
                </a:solidFill>
              </a:rPr>
              <a:t>בישראל ידועים שלושה תת-מינים של הנמר</a:t>
            </a:r>
            <a:r>
              <a:rPr lang="he-IL" kern="0" dirty="0">
                <a:solidFill>
                  <a:schemeClr val="tx2"/>
                </a:solidFill>
              </a:rPr>
              <a:t>:</a:t>
            </a:r>
          </a:p>
          <a:p>
            <a:pPr fontAlgn="auto">
              <a:spcBef>
                <a:spcPts val="0"/>
              </a:spcBef>
              <a:spcAft>
                <a:spcPts val="0"/>
              </a:spcAft>
              <a:defRPr/>
            </a:pPr>
            <a:r>
              <a:rPr lang="he-IL" u="sng" kern="0" dirty="0">
                <a:solidFill>
                  <a:schemeClr val="tx2"/>
                </a:solidFill>
              </a:rPr>
              <a:t>נמר אנטולי</a:t>
            </a:r>
            <a:r>
              <a:rPr lang="he-IL" kern="0" dirty="0">
                <a:solidFill>
                  <a:schemeClr val="tx2"/>
                </a:solidFill>
              </a:rPr>
              <a:t>: נראה לאחרונה בנחל </a:t>
            </a:r>
            <a:r>
              <a:rPr lang="he-IL" kern="0" noProof="1">
                <a:solidFill>
                  <a:schemeClr val="tx2"/>
                </a:solidFill>
              </a:rPr>
              <a:t>בצת</a:t>
            </a:r>
            <a:r>
              <a:rPr lang="he-IL" kern="0" dirty="0">
                <a:solidFill>
                  <a:schemeClr val="tx2"/>
                </a:solidFill>
              </a:rPr>
              <a:t> בגליל המערבי בשנת 1965, לאחר שניצוד שם פרט זכר מבוגר. כנראה, מצוי בגולן בשטח הסורי ובדרום לבנון. ניזון בעיקר מטריפת חזירי בר.</a:t>
            </a:r>
          </a:p>
          <a:p>
            <a:pPr fontAlgn="auto">
              <a:spcBef>
                <a:spcPts val="0"/>
              </a:spcBef>
              <a:spcAft>
                <a:spcPts val="0"/>
              </a:spcAft>
              <a:defRPr/>
            </a:pPr>
            <a:r>
              <a:rPr lang="he-IL" u="sng" kern="0" dirty="0">
                <a:solidFill>
                  <a:schemeClr val="tx2"/>
                </a:solidFill>
              </a:rPr>
              <a:t>נמר סִינַי</a:t>
            </a:r>
            <a:r>
              <a:rPr lang="he-IL" kern="0" dirty="0">
                <a:solidFill>
                  <a:schemeClr val="tx2"/>
                </a:solidFill>
              </a:rPr>
              <a:t>: היה מצוי בהרי אילת עד לפני עשרות שנים ונעלם מן האזור בשל ציד פרוע שהנהיגו הבדואים כדי להשיג את פרוותו. הוא יפה ביותר. צבעו צהוב בהיר מאוד, כמעט לבן. הוא ניזון בעיקר מיעלים.</a:t>
            </a:r>
          </a:p>
          <a:p>
            <a:pPr fontAlgn="auto">
              <a:spcBef>
                <a:spcPts val="0"/>
              </a:spcBef>
              <a:spcAft>
                <a:spcPts val="0"/>
              </a:spcAft>
              <a:defRPr/>
            </a:pPr>
            <a:r>
              <a:rPr lang="he-IL" u="sng" kern="0" dirty="0">
                <a:solidFill>
                  <a:srgbClr val="1F497D"/>
                </a:solidFill>
              </a:rPr>
              <a:t>נמר המדבר</a:t>
            </a:r>
            <a:r>
              <a:rPr lang="he-IL" kern="0" dirty="0">
                <a:solidFill>
                  <a:srgbClr val="1F497D"/>
                </a:solidFill>
              </a:rPr>
              <a:t>: בישראל ידועות שתי אוכלוסיות, אוכלוסיית מדבר יהודה, שהיא כיום שרידית ולקראת היעלמות, ואוכלוסייה קטנה אך יציבה של כ-15 פרטים בהר הנגב, במכתש רמון ובמישור עבדת. בימינו נשארו בעולם כ-220 פרטים בלבד מתת-מין זה.</a:t>
            </a:r>
          </a:p>
          <a:p>
            <a:pPr fontAlgn="auto">
              <a:spcBef>
                <a:spcPts val="0"/>
              </a:spcBef>
              <a:spcAft>
                <a:spcPts val="0"/>
              </a:spcAft>
              <a:defRPr/>
            </a:pPr>
            <a:endParaRPr lang="he-IL" kern="0" dirty="0">
              <a:solidFill>
                <a:srgbClr val="1F497D"/>
              </a:solidFill>
            </a:endParaRPr>
          </a:p>
          <a:p>
            <a:pPr fontAlgn="auto">
              <a:spcBef>
                <a:spcPts val="0"/>
              </a:spcBef>
              <a:spcAft>
                <a:spcPts val="0"/>
              </a:spcAft>
              <a:defRPr/>
            </a:pPr>
            <a:r>
              <a:rPr lang="he-IL" kern="0" dirty="0">
                <a:solidFill>
                  <a:srgbClr val="1F497D"/>
                </a:solidFill>
              </a:rPr>
              <a:t>מהן הסיבות האפשריות להכחדת הנמרים?</a:t>
            </a:r>
          </a:p>
          <a:p>
            <a:pPr fontAlgn="auto">
              <a:spcBef>
                <a:spcPts val="0"/>
              </a:spcBef>
              <a:spcAft>
                <a:spcPts val="0"/>
              </a:spcAft>
              <a:defRPr/>
            </a:pPr>
            <a:endParaRPr lang="he-IL" kern="0" dirty="0">
              <a:solidFill>
                <a:srgbClr val="1F497D"/>
              </a:solidFill>
            </a:endParaRPr>
          </a:p>
        </p:txBody>
      </p:sp>
      <p:sp>
        <p:nvSpPr>
          <p:cNvPr id="11"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2"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17</a:t>
            </a:fld>
            <a:endParaRPr lang="he-IL" altLang="he-IL" sz="1100" dirty="0">
              <a:solidFill>
                <a:srgbClr val="BFBFB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8BA5C34-A436-4989-AD63-21821E5953B3}" type="slidenum">
              <a:rPr lang="he-IL" smtClean="0"/>
              <a:pPr fontAlgn="base">
                <a:spcBef>
                  <a:spcPct val="0"/>
                </a:spcBef>
                <a:spcAft>
                  <a:spcPct val="0"/>
                </a:spcAft>
                <a:defRPr/>
              </a:pPr>
              <a:t>18</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מינים פולשים</a:t>
            </a:r>
            <a:endParaRPr lang="he-IL" sz="1800" dirty="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2" name="מלבן 1"/>
          <p:cNvSpPr/>
          <p:nvPr/>
        </p:nvSpPr>
        <p:spPr>
          <a:xfrm>
            <a:off x="265113" y="490538"/>
            <a:ext cx="8307387" cy="1754187"/>
          </a:xfrm>
          <a:prstGeom prst="rect">
            <a:avLst/>
          </a:prstGeom>
        </p:spPr>
        <p:txBody>
          <a:bodyPr>
            <a:spAutoFit/>
          </a:bodyPr>
          <a:lstStyle/>
          <a:p>
            <a:pPr fontAlgn="auto">
              <a:spcBef>
                <a:spcPts val="0"/>
              </a:spcBef>
              <a:spcAft>
                <a:spcPts val="0"/>
              </a:spcAft>
              <a:defRPr/>
            </a:pPr>
            <a:r>
              <a:rPr lang="he-IL" kern="0" dirty="0">
                <a:solidFill>
                  <a:prstClr val="black"/>
                </a:solidFill>
              </a:rPr>
              <a:t>מינים פולשים הם מיני אורגניזמים שונים (בעלי חיים, צמחים, פטריות) שהוכנסו על ידי האדם בכוונה או בדרך מקרית לאזור שלא התקיימו בו קודם לכן. במקרים רבים, מינים אלו מתרבים בדרך בלתי מבוקרת מכיוון שאינם נטרפים באזור החדש, כי אין להם שם טורף טבעי (אין בעל חיים שטורף אותם). הם גם גורמים נזק לסביבה כי הם מתחרים במינים המקומיים או טורפים אותם או גורמים להם מחלות. </a:t>
            </a:r>
          </a:p>
          <a:p>
            <a:pPr fontAlgn="auto">
              <a:spcBef>
                <a:spcPts val="0"/>
              </a:spcBef>
              <a:spcAft>
                <a:spcPts val="0"/>
              </a:spcAft>
              <a:defRPr/>
            </a:pPr>
            <a:r>
              <a:rPr lang="he-IL" sz="1600" b="1" kern="0" dirty="0">
                <a:solidFill>
                  <a:schemeClr val="accent3"/>
                </a:solidFill>
              </a:rPr>
              <a:t>המינים הפולשים הם הגורם השני בחשיבותו להכחדת המינים בטבע.</a:t>
            </a:r>
          </a:p>
        </p:txBody>
      </p:sp>
      <p:sp>
        <p:nvSpPr>
          <p:cNvPr id="52231" name="מלבן 1"/>
          <p:cNvSpPr>
            <a:spLocks noChangeArrowheads="1"/>
          </p:cNvSpPr>
          <p:nvPr/>
        </p:nvSpPr>
        <p:spPr bwMode="auto">
          <a:xfrm>
            <a:off x="883062" y="3742564"/>
            <a:ext cx="9969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000" dirty="0">
                <a:solidFill>
                  <a:srgbClr val="000000"/>
                </a:solidFill>
              </a:rPr>
              <a:t>ד"ר נורית קינן ©</a:t>
            </a:r>
            <a:endParaRPr lang="en-US" altLang="he-IL" sz="1000" dirty="0">
              <a:solidFill>
                <a:srgbClr val="000000"/>
              </a:solidFill>
            </a:endParaRPr>
          </a:p>
        </p:txBody>
      </p:sp>
      <p:pic>
        <p:nvPicPr>
          <p:cNvPr id="52232"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6125" y="2276475"/>
            <a:ext cx="393382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a:xfrm>
            <a:off x="4214813" y="3786188"/>
            <a:ext cx="4375150" cy="2585323"/>
          </a:xfrm>
          <a:prstGeom prst="rect">
            <a:avLst/>
          </a:prstGeom>
        </p:spPr>
        <p:txBody>
          <a:bodyPr>
            <a:spAutoFit/>
          </a:bodyPr>
          <a:lstStyle/>
          <a:p>
            <a:pPr fontAlgn="auto">
              <a:spcBef>
                <a:spcPts val="0"/>
              </a:spcBef>
              <a:spcAft>
                <a:spcPts val="0"/>
              </a:spcAft>
              <a:defRPr/>
            </a:pPr>
            <a:r>
              <a:rPr lang="he-IL" u="sng" kern="0" dirty="0">
                <a:solidFill>
                  <a:prstClr val="black"/>
                </a:solidFill>
              </a:rPr>
              <a:t>נוטריה</a:t>
            </a:r>
          </a:p>
          <a:p>
            <a:pPr fontAlgn="auto">
              <a:spcBef>
                <a:spcPts val="0"/>
              </a:spcBef>
              <a:spcAft>
                <a:spcPts val="0"/>
              </a:spcAft>
              <a:defRPr/>
            </a:pPr>
            <a:r>
              <a:rPr lang="he-IL" kern="0" dirty="0">
                <a:solidFill>
                  <a:prstClr val="black"/>
                </a:solidFill>
              </a:rPr>
              <a:t>האדם עושה שימוש רב בפרוותה היפה של הנוטריה, והיא הובאה על ידיו למקומות שונים בעולם וגם לישראל. נוטריות רבות נמלטו מהשבי והתרבו בטבע בכמויות גדולות.</a:t>
            </a:r>
          </a:p>
          <a:p>
            <a:pPr fontAlgn="auto">
              <a:spcBef>
                <a:spcPts val="0"/>
              </a:spcBef>
              <a:spcAft>
                <a:spcPts val="0"/>
              </a:spcAft>
              <a:defRPr/>
            </a:pPr>
            <a:r>
              <a:rPr lang="he-IL" kern="0" dirty="0">
                <a:solidFill>
                  <a:prstClr val="black"/>
                </a:solidFill>
              </a:rPr>
              <a:t>הן גורמות לנזק כי הן:</a:t>
            </a:r>
          </a:p>
          <a:p>
            <a:pPr fontAlgn="auto">
              <a:spcBef>
                <a:spcPts val="0"/>
              </a:spcBef>
              <a:spcAft>
                <a:spcPts val="0"/>
              </a:spcAft>
              <a:buFont typeface="Arial" pitchFamily="34" charset="0"/>
              <a:buChar char="•"/>
              <a:defRPr/>
            </a:pPr>
            <a:r>
              <a:rPr lang="he-IL" kern="0" dirty="0">
                <a:solidFill>
                  <a:prstClr val="black"/>
                </a:solidFill>
              </a:rPr>
              <a:t> חופרות מחילות בגדת המים וגורמות נזק רב   </a:t>
            </a:r>
          </a:p>
          <a:p>
            <a:pPr fontAlgn="auto">
              <a:spcBef>
                <a:spcPts val="0"/>
              </a:spcBef>
              <a:spcAft>
                <a:spcPts val="0"/>
              </a:spcAft>
              <a:defRPr/>
            </a:pPr>
            <a:r>
              <a:rPr lang="he-IL" kern="0" dirty="0">
                <a:solidFill>
                  <a:prstClr val="black"/>
                </a:solidFill>
              </a:rPr>
              <a:t>  לבריכות הדגים.</a:t>
            </a:r>
          </a:p>
          <a:p>
            <a:pPr fontAlgn="auto">
              <a:spcBef>
                <a:spcPts val="0"/>
              </a:spcBef>
              <a:spcAft>
                <a:spcPts val="0"/>
              </a:spcAft>
              <a:buFont typeface="Arial" pitchFamily="34" charset="0"/>
              <a:buChar char="•"/>
              <a:defRPr/>
            </a:pPr>
            <a:r>
              <a:rPr lang="he-IL" kern="0" dirty="0">
                <a:solidFill>
                  <a:prstClr val="black"/>
                </a:solidFill>
              </a:rPr>
              <a:t> הפכו למזיק לגידולי ירק בחקלאות.</a:t>
            </a:r>
            <a:endParaRPr lang="he-IL" u="sng" kern="0" dirty="0">
              <a:solidFill>
                <a:prstClr val="black"/>
              </a:solidFill>
            </a:endParaRPr>
          </a:p>
        </p:txBody>
      </p:sp>
      <p:sp>
        <p:nvSpPr>
          <p:cNvPr id="52234" name="מלבן 4"/>
          <p:cNvSpPr>
            <a:spLocks noChangeArrowheads="1"/>
          </p:cNvSpPr>
          <p:nvPr/>
        </p:nvSpPr>
        <p:spPr bwMode="auto">
          <a:xfrm>
            <a:off x="355599" y="3789040"/>
            <a:ext cx="371633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u="sng" dirty="0"/>
              <a:t>שיטה מכחילה</a:t>
            </a:r>
          </a:p>
          <a:p>
            <a:pPr eaLnBrk="1" hangingPunct="1"/>
            <a:r>
              <a:rPr lang="he-IL" altLang="he-IL" dirty="0"/>
              <a:t>השיטה המכחילה פוגעת קשות במגוון הביולוגי כי היא:</a:t>
            </a:r>
          </a:p>
          <a:p>
            <a:pPr eaLnBrk="1" hangingPunct="1">
              <a:buFont typeface="Arial" pitchFamily="34" charset="0"/>
              <a:buChar char="•"/>
            </a:pPr>
            <a:r>
              <a:rPr lang="he-IL" altLang="he-IL" dirty="0"/>
              <a:t> מתחרה עם מיני צמחים מקומיים </a:t>
            </a:r>
          </a:p>
          <a:p>
            <a:pPr eaLnBrk="1" hangingPunct="1"/>
            <a:r>
              <a:rPr lang="he-IL" altLang="he-IL" dirty="0"/>
              <a:t>  ודוחקת אותם.</a:t>
            </a:r>
          </a:p>
          <a:p>
            <a:pPr eaLnBrk="1" hangingPunct="1">
              <a:buFont typeface="Arial" pitchFamily="34" charset="0"/>
              <a:buChar char="•"/>
            </a:pPr>
            <a:r>
              <a:rPr lang="he-IL" altLang="he-IL" dirty="0"/>
              <a:t> גורמת להצללה בבתי גידול חוליים</a:t>
            </a:r>
          </a:p>
          <a:p>
            <a:pPr eaLnBrk="1" hangingPunct="1">
              <a:buFont typeface="Arial" pitchFamily="34" charset="0"/>
              <a:buChar char="•"/>
            </a:pPr>
            <a:r>
              <a:rPr lang="he-IL" altLang="he-IL" dirty="0"/>
              <a:t> גורמת לקריסת גדות נחלים</a:t>
            </a:r>
          </a:p>
          <a:p>
            <a:pPr eaLnBrk="1" hangingPunct="1">
              <a:buFont typeface="Arial" pitchFamily="34" charset="0"/>
              <a:buChar char="•"/>
            </a:pPr>
            <a:r>
              <a:rPr lang="he-IL" altLang="he-IL" dirty="0"/>
              <a:t> קשה "להיפטר" ממנה כי היא מייצרת</a:t>
            </a:r>
          </a:p>
          <a:p>
            <a:pPr eaLnBrk="1" hangingPunct="1"/>
            <a:r>
              <a:rPr lang="he-IL" altLang="he-IL" dirty="0"/>
              <a:t>  כמויות אדירות של זרעים, ומתחדשת  </a:t>
            </a:r>
          </a:p>
          <a:p>
            <a:pPr eaLnBrk="1" hangingPunct="1"/>
            <a:r>
              <a:rPr lang="he-IL" altLang="he-IL" dirty="0"/>
              <a:t> לאחר כריתה.</a:t>
            </a:r>
          </a:p>
        </p:txBody>
      </p:sp>
      <p:pic>
        <p:nvPicPr>
          <p:cNvPr id="522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2290170"/>
            <a:ext cx="28829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6" name="מלבן 1"/>
          <p:cNvSpPr>
            <a:spLocks noChangeArrowheads="1"/>
          </p:cNvSpPr>
          <p:nvPr/>
        </p:nvSpPr>
        <p:spPr bwMode="auto">
          <a:xfrm>
            <a:off x="4214813" y="3754438"/>
            <a:ext cx="1714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000" dirty="0">
                <a:hlinkClick r:id="rId4"/>
              </a:rPr>
              <a:t>מצילומי יהודית גרעין-כל </a:t>
            </a:r>
            <a:r>
              <a:rPr lang="he-IL" altLang="he-IL" sz="1000" dirty="0">
                <a:solidFill>
                  <a:srgbClr val="000000"/>
                </a:solidFill>
                <a:hlinkClick r:id="rId4"/>
              </a:rPr>
              <a:t>©</a:t>
            </a:r>
            <a:endParaRPr lang="en-US" altLang="he-IL" sz="1000" dirty="0">
              <a:solidFill>
                <a:srgbClr val="000000"/>
              </a:solidFill>
            </a:endParaRPr>
          </a:p>
        </p:txBody>
      </p:sp>
      <p:sp>
        <p:nvSpPr>
          <p:cNvPr id="13"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5" name="Slide Number Placeholder 8"/>
          <p:cNvSpPr txBox="1">
            <a:spLocks/>
          </p:cNvSpPr>
          <p:nvPr/>
        </p:nvSpPr>
        <p:spPr bwMode="auto">
          <a:xfrm>
            <a:off x="103981" y="6480592"/>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18</a:t>
            </a:fld>
            <a:endParaRPr lang="he-IL" altLang="he-IL" sz="1100" dirty="0">
              <a:solidFill>
                <a:srgbClr val="BFBFBF"/>
              </a:solidFill>
            </a:endParaRPr>
          </a:p>
        </p:txBody>
      </p:sp>
      <p:sp>
        <p:nvSpPr>
          <p:cNvPr id="16" name="מלבן 15"/>
          <p:cNvSpPr/>
          <p:nvPr/>
        </p:nvSpPr>
        <p:spPr>
          <a:xfrm>
            <a:off x="4219761" y="2214563"/>
            <a:ext cx="4606552" cy="44497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7" name="מלבן 16"/>
          <p:cNvSpPr/>
          <p:nvPr/>
        </p:nvSpPr>
        <p:spPr>
          <a:xfrm>
            <a:off x="468313" y="2213393"/>
            <a:ext cx="3736473" cy="44497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A27E5E2-6372-40D6-A4B0-F48CAB12C149}" type="slidenum">
              <a:rPr lang="he-IL" sz="1800" smtClean="0"/>
              <a:pPr fontAlgn="base">
                <a:spcBef>
                  <a:spcPct val="0"/>
                </a:spcBef>
                <a:spcAft>
                  <a:spcPct val="0"/>
                </a:spcAft>
                <a:defRPr/>
              </a:pPr>
              <a:t>19</a:t>
            </a:fld>
            <a:endParaRPr lang="he-IL" sz="1800" dirty="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מין פולש: נמלת האש הקטנה</a:t>
            </a:r>
            <a:endParaRPr lang="he-IL" sz="1800" dirty="0"/>
          </a:p>
        </p:txBody>
      </p:sp>
      <p:sp>
        <p:nvSpPr>
          <p:cNvPr id="13"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4"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pPr>
            <a:fld id="{B45E4EE1-290B-476E-B214-BC9E095C24C1}" type="slidenum">
              <a:rPr lang="he-IL" altLang="he-IL" sz="1100" kern="0">
                <a:solidFill>
                  <a:srgbClr val="BFBFBF"/>
                </a:solidFill>
              </a:rPr>
              <a:pPr algn="l" eaLnBrk="1" fontAlgn="auto" hangingPunct="1">
                <a:spcBef>
                  <a:spcPts val="0"/>
                </a:spcBef>
                <a:spcAft>
                  <a:spcPts val="0"/>
                </a:spcAft>
              </a:pPr>
              <a:t>19</a:t>
            </a:fld>
            <a:endParaRPr lang="he-IL" altLang="he-IL" sz="1100" kern="0" dirty="0">
              <a:solidFill>
                <a:srgbClr val="BFBFBF"/>
              </a:solidFill>
            </a:endParaRPr>
          </a:p>
        </p:txBody>
      </p:sp>
      <p:pic>
        <p:nvPicPr>
          <p:cNvPr id="2050" name="Picture 2" descr="קובץ:FireAntBite.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3790" y="2996952"/>
            <a:ext cx="2151613" cy="30906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ars.usda.gov/is/graphics/photos/sep99/k8575-1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3789040"/>
            <a:ext cx="2400301" cy="1676400"/>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10"/>
          <p:cNvSpPr/>
          <p:nvPr/>
        </p:nvSpPr>
        <p:spPr>
          <a:xfrm>
            <a:off x="472465" y="688628"/>
            <a:ext cx="8334672" cy="2308324"/>
          </a:xfrm>
          <a:prstGeom prst="rect">
            <a:avLst/>
          </a:prstGeom>
        </p:spPr>
        <p:txBody>
          <a:bodyPr wrap="square">
            <a:spAutoFit/>
          </a:bodyPr>
          <a:lstStyle/>
          <a:p>
            <a:r>
              <a:rPr lang="he-IL" b="1" dirty="0">
                <a:solidFill>
                  <a:schemeClr val="accent3"/>
                </a:solidFill>
              </a:rPr>
              <a:t>נמלת האש </a:t>
            </a:r>
            <a:r>
              <a:rPr lang="he-IL" dirty="0"/>
              <a:t>היא מין פולש במקומות שונים בעולם. </a:t>
            </a:r>
          </a:p>
          <a:p>
            <a:r>
              <a:rPr lang="he-IL" dirty="0"/>
              <a:t>בישראל נצפו לראשונה נמלי אש באזור בקעת הירדן בשנת 2005, ומאז התפשטו לאזורים שונים בארץ. הנמלים מהוות מטרד רציני ביותר לתושבי האזורים שבהם הן נמצאות. עקיצת הנמלה כואבת מאוד. </a:t>
            </a:r>
          </a:p>
          <a:p>
            <a:r>
              <a:rPr lang="he-IL" dirty="0"/>
              <a:t>נוסף על נזק לאדם, נמלים אלו מהוות סכנה חמורה למגוון הביולוגי. הנמלה גורמת להפרת האיזון הקיים בטבע: נמלת האש עלולה לפגוע באופן מסיבי באוכלוסיית בעלי חיים קטנים, בחרקים ובצומח באזור מחייתה, ובכך להשפיע על אוכלוסיות בעלי החיים הניזונים מהם </a:t>
            </a:r>
          </a:p>
          <a:p>
            <a:r>
              <a:rPr lang="he-IL" dirty="0"/>
              <a:t>ולפגוע במארג האקולוגי המקומי, לעתים באופן חמור.</a:t>
            </a:r>
          </a:p>
        </p:txBody>
      </p:sp>
      <p:sp>
        <p:nvSpPr>
          <p:cNvPr id="12" name="מלבן 11"/>
          <p:cNvSpPr/>
          <p:nvPr/>
        </p:nvSpPr>
        <p:spPr>
          <a:xfrm>
            <a:off x="719138" y="620689"/>
            <a:ext cx="8107175" cy="60436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מלבן 1"/>
          <p:cNvSpPr/>
          <p:nvPr/>
        </p:nvSpPr>
        <p:spPr>
          <a:xfrm>
            <a:off x="1352232" y="6283911"/>
            <a:ext cx="2994731" cy="338554"/>
          </a:xfrm>
          <a:prstGeom prst="rect">
            <a:avLst/>
          </a:prstGeom>
        </p:spPr>
        <p:txBody>
          <a:bodyPr wrap="none">
            <a:spAutoFit/>
          </a:bodyPr>
          <a:lstStyle/>
          <a:p>
            <a:r>
              <a:rPr lang="he-IL" sz="1600" b="1" dirty="0"/>
              <a:t>רגל מכוסה עקיצות של נמלת האש</a:t>
            </a:r>
          </a:p>
        </p:txBody>
      </p:sp>
      <p:sp>
        <p:nvSpPr>
          <p:cNvPr id="3" name="מלבן 2"/>
          <p:cNvSpPr/>
          <p:nvPr/>
        </p:nvSpPr>
        <p:spPr>
          <a:xfrm>
            <a:off x="1688309" y="6021288"/>
            <a:ext cx="1731563" cy="246221"/>
          </a:xfrm>
          <a:prstGeom prst="rect">
            <a:avLst/>
          </a:prstGeom>
        </p:spPr>
        <p:txBody>
          <a:bodyPr wrap="none">
            <a:spAutoFit/>
          </a:bodyPr>
          <a:lstStyle/>
          <a:p>
            <a:pPr>
              <a:spcAft>
                <a:spcPts val="0"/>
              </a:spcAft>
            </a:pPr>
            <a:r>
              <a:rPr lang="en-US" sz="1000" dirty="0">
                <a:latin typeface="Calibri"/>
                <a:ea typeface="Calibri"/>
                <a:cs typeface="Arial"/>
              </a:rPr>
              <a:t>Photo by Daniel </a:t>
            </a:r>
            <a:r>
              <a:rPr lang="en-US" sz="1000" dirty="0" err="1">
                <a:latin typeface="Calibri"/>
                <a:ea typeface="Calibri"/>
                <a:cs typeface="Arial"/>
              </a:rPr>
              <a:t>Wojcik</a:t>
            </a:r>
            <a:r>
              <a:rPr lang="en-US" sz="1000" dirty="0">
                <a:latin typeface="Calibri"/>
                <a:ea typeface="Calibri"/>
                <a:cs typeface="Arial"/>
              </a:rPr>
              <a:t>/USDA</a:t>
            </a:r>
            <a:endParaRPr lang="en-US" sz="1000" dirty="0">
              <a:effectLst/>
              <a:latin typeface="Calibri"/>
              <a:ea typeface="Calibri"/>
              <a:cs typeface="Arial"/>
            </a:endParaRPr>
          </a:p>
        </p:txBody>
      </p:sp>
      <p:sp>
        <p:nvSpPr>
          <p:cNvPr id="4" name="מלבן 3"/>
          <p:cNvSpPr/>
          <p:nvPr/>
        </p:nvSpPr>
        <p:spPr>
          <a:xfrm>
            <a:off x="5347288" y="5463887"/>
            <a:ext cx="1625765" cy="246221"/>
          </a:xfrm>
          <a:prstGeom prst="rect">
            <a:avLst/>
          </a:prstGeom>
        </p:spPr>
        <p:txBody>
          <a:bodyPr wrap="none">
            <a:spAutoFit/>
          </a:bodyPr>
          <a:lstStyle/>
          <a:p>
            <a:pPr>
              <a:spcAft>
                <a:spcPts val="0"/>
              </a:spcAft>
            </a:pPr>
            <a:r>
              <a:rPr lang="en-US" sz="1000" dirty="0">
                <a:latin typeface="Calibri"/>
                <a:ea typeface="Calibri"/>
                <a:cs typeface="Arial"/>
              </a:rPr>
              <a:t>Photo by Scott Bauer/USDA</a:t>
            </a:r>
            <a:endParaRPr lang="en-US" sz="1000" dirty="0">
              <a:effectLst/>
              <a:latin typeface="Calibri"/>
              <a:ea typeface="Calibri"/>
              <a:cs typeface="Arial"/>
            </a:endParaRPr>
          </a:p>
        </p:txBody>
      </p:sp>
    </p:spTree>
    <p:extLst>
      <p:ext uri="{BB962C8B-B14F-4D97-AF65-F5344CB8AC3E}">
        <p14:creationId xmlns:p14="http://schemas.microsoft.com/office/powerpoint/2010/main" val="237392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746" y="4874300"/>
            <a:ext cx="1387637" cy="1579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B7AA3F3-4D1A-41BC-B956-A2CE8C30AEEF}" type="slidenum">
              <a:rPr lang="he-IL" smtClean="0"/>
              <a:pPr fontAlgn="base">
                <a:spcBef>
                  <a:spcPct val="0"/>
                </a:spcBef>
                <a:spcAft>
                  <a:spcPct val="0"/>
                </a:spcAft>
                <a:defRPr/>
              </a:pPr>
              <a:t>2</a:t>
            </a:fld>
            <a:endParaRPr lang="he-IL" dirty="0"/>
          </a:p>
        </p:txBody>
      </p:sp>
      <p:sp>
        <p:nvSpPr>
          <p:cNvPr id="6" name="כותרת 5"/>
          <p:cNvSpPr>
            <a:spLocks noGrp="1"/>
          </p:cNvSpPr>
          <p:nvPr>
            <p:ph type="ctrTitle"/>
          </p:nvPr>
        </p:nvSpPr>
        <p:spPr>
          <a:xfrm>
            <a:off x="785813" y="71438"/>
            <a:ext cx="7772400" cy="621258"/>
          </a:xfrm>
        </p:spPr>
        <p:txBody>
          <a:bodyPr/>
          <a:lstStyle/>
          <a:p>
            <a:pPr fontAlgn="auto">
              <a:defRPr/>
            </a:pPr>
            <a:r>
              <a:rPr lang="he-IL" sz="2400" b="1" dirty="0">
                <a:solidFill>
                  <a:srgbClr val="FF6600"/>
                </a:solidFill>
                <a:ea typeface="+mn-ea"/>
              </a:rPr>
              <a:t> </a:t>
            </a:r>
            <a:r>
              <a:rPr lang="he-IL" sz="2400" b="1" dirty="0">
                <a:solidFill>
                  <a:srgbClr val="002060"/>
                </a:solidFill>
                <a:ea typeface="+mn-ea"/>
              </a:rPr>
              <a:t>המגוון הביולוגי </a:t>
            </a:r>
            <a:endParaRPr lang="he-IL" sz="2400" dirty="0">
              <a:solidFill>
                <a:srgbClr val="002060"/>
              </a:solidFill>
            </a:endParaRPr>
          </a:p>
        </p:txBody>
      </p:sp>
      <p:sp>
        <p:nvSpPr>
          <p:cNvPr id="11"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2</a:t>
            </a:fld>
            <a:endParaRPr lang="he-IL" altLang="he-IL" sz="1100" dirty="0">
              <a:solidFill>
                <a:srgbClr val="BFBFBF"/>
              </a:solidFill>
            </a:endParaRPr>
          </a:p>
        </p:txBody>
      </p:sp>
      <p:sp>
        <p:nvSpPr>
          <p:cNvPr id="12" name="מלבן 11"/>
          <p:cNvSpPr/>
          <p:nvPr/>
        </p:nvSpPr>
        <p:spPr>
          <a:xfrm>
            <a:off x="395537" y="2636911"/>
            <a:ext cx="8568952" cy="40274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3" name="מלבן 2"/>
          <p:cNvSpPr/>
          <p:nvPr/>
        </p:nvSpPr>
        <p:spPr>
          <a:xfrm>
            <a:off x="899592" y="2649708"/>
            <a:ext cx="7927975" cy="646331"/>
          </a:xfrm>
          <a:prstGeom prst="rect">
            <a:avLst/>
          </a:prstGeom>
        </p:spPr>
        <p:txBody>
          <a:bodyPr wrap="square">
            <a:spAutoFit/>
          </a:bodyPr>
          <a:lstStyle/>
          <a:p>
            <a:pPr lvl="1" fontAlgn="auto">
              <a:spcBef>
                <a:spcPts val="0"/>
              </a:spcBef>
              <a:spcAft>
                <a:spcPts val="0"/>
              </a:spcAft>
              <a:defRPr/>
            </a:pPr>
            <a:r>
              <a:rPr lang="he-IL" b="1" kern="0" dirty="0">
                <a:solidFill>
                  <a:schemeClr val="accent3"/>
                </a:solidFill>
              </a:rPr>
              <a:t>המגוון הגנטי</a:t>
            </a:r>
          </a:p>
          <a:p>
            <a:pPr lvl="1" fontAlgn="auto">
              <a:spcBef>
                <a:spcPts val="0"/>
              </a:spcBef>
              <a:spcAft>
                <a:spcPts val="0"/>
              </a:spcAft>
              <a:defRPr/>
            </a:pPr>
            <a:r>
              <a:rPr lang="he-IL" kern="0" dirty="0">
                <a:solidFill>
                  <a:prstClr val="black"/>
                </a:solidFill>
              </a:rPr>
              <a:t>הרבגוניות בתכונות התורשתיות של פרטים שונים המשתייכים לאותו המין.</a:t>
            </a:r>
          </a:p>
        </p:txBody>
      </p:sp>
      <p:sp>
        <p:nvSpPr>
          <p:cNvPr id="4" name="מלבן 3"/>
          <p:cNvSpPr/>
          <p:nvPr/>
        </p:nvSpPr>
        <p:spPr>
          <a:xfrm>
            <a:off x="468313" y="634623"/>
            <a:ext cx="8234101" cy="2185214"/>
          </a:xfrm>
          <a:prstGeom prst="rect">
            <a:avLst/>
          </a:prstGeom>
        </p:spPr>
        <p:txBody>
          <a:bodyPr wrap="square">
            <a:spAutoFit/>
          </a:bodyPr>
          <a:lstStyle/>
          <a:p>
            <a:pPr fontAlgn="auto">
              <a:spcBef>
                <a:spcPts val="0"/>
              </a:spcBef>
              <a:spcAft>
                <a:spcPts val="0"/>
              </a:spcAft>
              <a:defRPr/>
            </a:pPr>
            <a:r>
              <a:rPr lang="he-IL" kern="0" dirty="0">
                <a:solidFill>
                  <a:srgbClr val="FF6600"/>
                </a:solidFill>
              </a:rPr>
              <a:t>המגוון הביולוגי </a:t>
            </a:r>
            <a:r>
              <a:rPr lang="he-IL" kern="0" dirty="0">
                <a:solidFill>
                  <a:prstClr val="black"/>
                </a:solidFill>
              </a:rPr>
              <a:t>הוא השונות שבין כל היצורים החיים על פני כדור הארץ, המתקיימים ביבשה, בים ובמים מתוקים ויוצרים בהם מערכות אקולוגיות מורכבות. </a:t>
            </a:r>
          </a:p>
          <a:p>
            <a:pPr fontAlgn="auto">
              <a:spcBef>
                <a:spcPts val="0"/>
              </a:spcBef>
              <a:spcAft>
                <a:spcPts val="0"/>
              </a:spcAft>
              <a:defRPr/>
            </a:pPr>
            <a:r>
              <a:rPr lang="he-IL" u="sng" kern="0" dirty="0">
                <a:solidFill>
                  <a:prstClr val="black"/>
                </a:solidFill>
              </a:rPr>
              <a:t>למגוון הביולוגי תורמים 3 מרכיבים עיקריים</a:t>
            </a:r>
            <a:r>
              <a:rPr lang="he-IL" kern="0" dirty="0">
                <a:solidFill>
                  <a:prstClr val="black"/>
                </a:solidFill>
              </a:rPr>
              <a:t>:</a:t>
            </a:r>
          </a:p>
          <a:p>
            <a:pPr marL="285750" lvl="0" indent="-285750" fontAlgn="auto">
              <a:spcBef>
                <a:spcPts val="0"/>
              </a:spcBef>
              <a:spcAft>
                <a:spcPts val="0"/>
              </a:spcAft>
              <a:buFont typeface="Wingdings" panose="05000000000000000000" pitchFamily="2" charset="2"/>
              <a:buChar char="v"/>
              <a:defRPr/>
            </a:pPr>
            <a:r>
              <a:rPr lang="he-IL" kern="0" dirty="0">
                <a:solidFill>
                  <a:prstClr val="black"/>
                </a:solidFill>
              </a:rPr>
              <a:t>המגוון הגנטי</a:t>
            </a:r>
          </a:p>
          <a:p>
            <a:pPr marL="285750" lvl="0" indent="-285750" fontAlgn="auto">
              <a:spcBef>
                <a:spcPts val="0"/>
              </a:spcBef>
              <a:spcAft>
                <a:spcPts val="0"/>
              </a:spcAft>
              <a:buFont typeface="Wingdings" panose="05000000000000000000" pitchFamily="2" charset="2"/>
              <a:buChar char="v"/>
              <a:defRPr/>
            </a:pPr>
            <a:r>
              <a:rPr lang="he-IL" kern="0" dirty="0">
                <a:solidFill>
                  <a:prstClr val="black"/>
                </a:solidFill>
              </a:rPr>
              <a:t>מגוון המינים</a:t>
            </a:r>
          </a:p>
          <a:p>
            <a:pPr marL="285750" lvl="0" indent="-285750" fontAlgn="auto">
              <a:spcBef>
                <a:spcPts val="0"/>
              </a:spcBef>
              <a:spcAft>
                <a:spcPts val="0"/>
              </a:spcAft>
              <a:buFont typeface="Wingdings" panose="05000000000000000000" pitchFamily="2" charset="2"/>
              <a:buChar char="v"/>
              <a:defRPr/>
            </a:pPr>
            <a:r>
              <a:rPr lang="he-IL" kern="0" dirty="0">
                <a:solidFill>
                  <a:prstClr val="black"/>
                </a:solidFill>
              </a:rPr>
              <a:t>מגוון המערכות האקולוגיות</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sz="1000" kern="0" dirty="0">
              <a:solidFill>
                <a:prstClr val="black"/>
              </a:solidFill>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980" y="3073100"/>
            <a:ext cx="1367732" cy="2844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3195897"/>
            <a:ext cx="1891009" cy="2717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מלבן 8"/>
          <p:cNvSpPr/>
          <p:nvPr/>
        </p:nvSpPr>
        <p:spPr>
          <a:xfrm>
            <a:off x="5080949" y="4725144"/>
            <a:ext cx="2299363" cy="215444"/>
          </a:xfrm>
          <a:prstGeom prst="rect">
            <a:avLst/>
          </a:prstGeom>
        </p:spPr>
        <p:txBody>
          <a:bodyPr wrap="square">
            <a:spAutoFit/>
          </a:bodyPr>
          <a:lstStyle/>
          <a:p>
            <a:pPr algn="l">
              <a:spcAft>
                <a:spcPts val="0"/>
              </a:spcAft>
            </a:pPr>
            <a:r>
              <a:rPr lang="en-US" sz="800" dirty="0">
                <a:latin typeface="Calibri"/>
                <a:ea typeface="Calibri"/>
                <a:cs typeface="Consolas"/>
              </a:rPr>
              <a:t>Tracy Whiteside/shutterstock.com/asap creative</a:t>
            </a:r>
            <a:endParaRPr lang="en-US" sz="800" dirty="0">
              <a:effectLst/>
              <a:latin typeface="Calibri"/>
              <a:ea typeface="Calibri"/>
              <a:cs typeface="Consolas"/>
            </a:endParaRPr>
          </a:p>
        </p:txBody>
      </p:sp>
      <p:grpSp>
        <p:nvGrpSpPr>
          <p:cNvPr id="23" name="קבוצה 22"/>
          <p:cNvGrpSpPr/>
          <p:nvPr/>
        </p:nvGrpSpPr>
        <p:grpSpPr>
          <a:xfrm>
            <a:off x="5292080" y="3275773"/>
            <a:ext cx="3660776" cy="3393587"/>
            <a:chOff x="5022849" y="3275773"/>
            <a:chExt cx="3660776" cy="3393587"/>
          </a:xfrm>
        </p:grpSpPr>
        <p:pic>
          <p:nvPicPr>
            <p:cNvPr id="103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080" y="4959904"/>
              <a:ext cx="1378867" cy="1493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90158" y="4959903"/>
              <a:ext cx="1450757" cy="1495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41836" y="3275773"/>
              <a:ext cx="1416837" cy="1473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מלבן 12"/>
            <p:cNvSpPr/>
            <p:nvPr/>
          </p:nvSpPr>
          <p:spPr>
            <a:xfrm>
              <a:off x="6866472" y="4725144"/>
              <a:ext cx="1737976" cy="215444"/>
            </a:xfrm>
            <a:prstGeom prst="rect">
              <a:avLst/>
            </a:prstGeom>
          </p:spPr>
          <p:txBody>
            <a:bodyPr wrap="none">
              <a:spAutoFit/>
            </a:bodyPr>
            <a:lstStyle/>
            <a:p>
              <a:pPr algn="l">
                <a:spcAft>
                  <a:spcPts val="0"/>
                </a:spcAft>
              </a:pPr>
              <a:r>
                <a:rPr lang="en-US" sz="800" dirty="0">
                  <a:latin typeface="Calibri"/>
                  <a:ea typeface="Calibri"/>
                  <a:cs typeface="Consolas"/>
                </a:rPr>
                <a:t>ollyy/shutterstock.com/asap creative</a:t>
              </a:r>
              <a:endParaRPr lang="en-US" sz="800" dirty="0">
                <a:effectLst/>
                <a:latin typeface="Calibri"/>
                <a:ea typeface="Calibri"/>
                <a:cs typeface="Consolas"/>
              </a:endParaRPr>
            </a:p>
          </p:txBody>
        </p:sp>
        <p:sp>
          <p:nvSpPr>
            <p:cNvPr id="14" name="מלבן 13"/>
            <p:cNvSpPr/>
            <p:nvPr/>
          </p:nvSpPr>
          <p:spPr>
            <a:xfrm>
              <a:off x="6790158" y="6453916"/>
              <a:ext cx="1893467" cy="215444"/>
            </a:xfrm>
            <a:prstGeom prst="rect">
              <a:avLst/>
            </a:prstGeom>
          </p:spPr>
          <p:txBody>
            <a:bodyPr wrap="none">
              <a:spAutoFit/>
            </a:bodyPr>
            <a:lstStyle/>
            <a:p>
              <a:pPr>
                <a:spcAft>
                  <a:spcPts val="0"/>
                </a:spcAft>
              </a:pPr>
              <a:r>
                <a:rPr lang="en-US" sz="800" dirty="0">
                  <a:latin typeface="Calibri"/>
                  <a:ea typeface="Calibri"/>
                  <a:cs typeface="Consolas"/>
                </a:rPr>
                <a:t>takayuki/shutterstock.com/asap creative</a:t>
              </a:r>
              <a:endParaRPr lang="en-US" sz="800" dirty="0">
                <a:effectLst/>
                <a:latin typeface="Calibri"/>
                <a:ea typeface="Calibri"/>
                <a:cs typeface="Consolas"/>
              </a:endParaRPr>
            </a:p>
          </p:txBody>
        </p:sp>
        <p:sp>
          <p:nvSpPr>
            <p:cNvPr id="15" name="מלבן 14"/>
            <p:cNvSpPr/>
            <p:nvPr/>
          </p:nvSpPr>
          <p:spPr>
            <a:xfrm>
              <a:off x="5022849" y="6453916"/>
              <a:ext cx="1888659" cy="215444"/>
            </a:xfrm>
            <a:prstGeom prst="rect">
              <a:avLst/>
            </a:prstGeom>
          </p:spPr>
          <p:txBody>
            <a:bodyPr wrap="none">
              <a:spAutoFit/>
            </a:bodyPr>
            <a:lstStyle/>
            <a:p>
              <a:pPr algn="l">
                <a:spcAft>
                  <a:spcPts val="0"/>
                </a:spcAft>
              </a:pPr>
              <a:r>
                <a:rPr lang="en-US" sz="800" dirty="0">
                  <a:latin typeface="Calibri"/>
                  <a:ea typeface="Calibri"/>
                  <a:cs typeface="Consolas"/>
                </a:rPr>
                <a:t>Goodluz/shutterstock.com/asap creative</a:t>
              </a:r>
              <a:endParaRPr lang="en-US" sz="800" dirty="0">
                <a:effectLst/>
                <a:latin typeface="Calibri"/>
                <a:ea typeface="Calibri"/>
                <a:cs typeface="Consolas"/>
              </a:endParaRPr>
            </a:p>
          </p:txBody>
        </p:sp>
        <p:pic>
          <p:nvPicPr>
            <p:cNvPr id="1036"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74528" y="3296039"/>
              <a:ext cx="1378867" cy="1473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מלבן 15"/>
          <p:cNvSpPr/>
          <p:nvPr/>
        </p:nvSpPr>
        <p:spPr>
          <a:xfrm>
            <a:off x="3054603" y="5697612"/>
            <a:ext cx="1877437" cy="215444"/>
          </a:xfrm>
          <a:prstGeom prst="rect">
            <a:avLst/>
          </a:prstGeom>
        </p:spPr>
        <p:txBody>
          <a:bodyPr wrap="none">
            <a:spAutoFit/>
          </a:bodyPr>
          <a:lstStyle/>
          <a:p>
            <a:pPr>
              <a:spcAft>
                <a:spcPts val="0"/>
              </a:spcAft>
            </a:pPr>
            <a:r>
              <a:rPr lang="en-US" sz="800" dirty="0">
                <a:latin typeface="Calibri"/>
                <a:ea typeface="Calibri"/>
                <a:cs typeface="Consolas"/>
              </a:rPr>
              <a:t>Jagodka/shutterstock.com/asap creative</a:t>
            </a:r>
            <a:endParaRPr lang="en-US" sz="800" dirty="0">
              <a:effectLst/>
              <a:latin typeface="Calibri"/>
              <a:ea typeface="Calibri"/>
              <a:cs typeface="Consolas"/>
            </a:endParaRPr>
          </a:p>
        </p:txBody>
      </p:sp>
      <p:sp>
        <p:nvSpPr>
          <p:cNvPr id="17" name="מלבן 16"/>
          <p:cNvSpPr/>
          <p:nvPr/>
        </p:nvSpPr>
        <p:spPr>
          <a:xfrm>
            <a:off x="318299" y="5913056"/>
            <a:ext cx="1877437" cy="215444"/>
          </a:xfrm>
          <a:prstGeom prst="rect">
            <a:avLst/>
          </a:prstGeom>
        </p:spPr>
        <p:txBody>
          <a:bodyPr wrap="none">
            <a:spAutoFit/>
          </a:bodyPr>
          <a:lstStyle/>
          <a:p>
            <a:pPr>
              <a:spcAft>
                <a:spcPts val="0"/>
              </a:spcAft>
            </a:pPr>
            <a:r>
              <a:rPr lang="en-US" sz="800" dirty="0">
                <a:latin typeface="Calibri"/>
                <a:ea typeface="Calibri"/>
                <a:cs typeface="Consolas"/>
              </a:rPr>
              <a:t>Jagodka/shutterstock.com/asap creative</a:t>
            </a:r>
            <a:endParaRPr lang="en-US" sz="800" dirty="0">
              <a:effectLst/>
              <a:latin typeface="Calibri"/>
              <a:ea typeface="Calibri"/>
              <a:cs typeface="Consolas"/>
            </a:endParaRPr>
          </a:p>
        </p:txBody>
      </p:sp>
      <p:sp>
        <p:nvSpPr>
          <p:cNvPr id="18" name="מלבן 17"/>
          <p:cNvSpPr/>
          <p:nvPr/>
        </p:nvSpPr>
        <p:spPr>
          <a:xfrm>
            <a:off x="1420312" y="6381328"/>
            <a:ext cx="2394013" cy="215444"/>
          </a:xfrm>
          <a:prstGeom prst="rect">
            <a:avLst/>
          </a:prstGeom>
        </p:spPr>
        <p:txBody>
          <a:bodyPr wrap="square">
            <a:spAutoFit/>
          </a:bodyPr>
          <a:lstStyle/>
          <a:p>
            <a:pPr algn="l">
              <a:spcAft>
                <a:spcPts val="0"/>
              </a:spcAft>
            </a:pPr>
            <a:r>
              <a:rPr lang="en-US" sz="800" dirty="0">
                <a:latin typeface="Calibri"/>
                <a:ea typeface="Calibri"/>
                <a:cs typeface="Consolas"/>
              </a:rPr>
              <a:t>Dorottya Mathe/shutterstock.com/asap creative</a:t>
            </a:r>
            <a:endParaRPr lang="en-US" sz="800" dirty="0">
              <a:effectLst/>
              <a:latin typeface="Calibri"/>
              <a:ea typeface="Calibri"/>
              <a:cs typeface="Consolas"/>
            </a:endParaRPr>
          </a:p>
        </p:txBody>
      </p:sp>
      <p:cxnSp>
        <p:nvCxnSpPr>
          <p:cNvPr id="20" name="מחבר ישר 19"/>
          <p:cNvCxnSpPr/>
          <p:nvPr/>
        </p:nvCxnSpPr>
        <p:spPr>
          <a:xfrm>
            <a:off x="5076056" y="3296039"/>
            <a:ext cx="4893" cy="3373321"/>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978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B191D49-FE5B-409B-B949-02F193B3F452}" type="slidenum">
              <a:rPr lang="he-IL" smtClean="0"/>
              <a:pPr fontAlgn="base">
                <a:spcBef>
                  <a:spcPct val="0"/>
                </a:spcBef>
                <a:spcAft>
                  <a:spcPct val="0"/>
                </a:spcAft>
                <a:defRPr/>
              </a:pPr>
              <a:t>20</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תשובה</a:t>
            </a:r>
            <a:endParaRPr lang="he-IL" sz="1800" dirty="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4775" y="532904"/>
            <a:ext cx="8469313"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4:</a:t>
            </a:r>
          </a:p>
          <a:p>
            <a:pPr fontAlgn="auto">
              <a:spcBef>
                <a:spcPts val="0"/>
              </a:spcBef>
              <a:spcAft>
                <a:spcPts val="0"/>
              </a:spcAft>
              <a:defRPr/>
            </a:pPr>
            <a:r>
              <a:rPr lang="he-IL" kern="0" dirty="0">
                <a:solidFill>
                  <a:schemeClr val="tx2"/>
                </a:solidFill>
              </a:rPr>
              <a:t>לאחרונה נמצאו בנחלים ברמת הגולן מדוזות של מים מתוקים, שמקורן בסין. המדוזות הן זעירות, ניזונות מזואופלנקטון (בעלי חיים  זעירים החיים במים) ואינן מזיקות לבני אדם, ואולם יש חשש שאם יגיעו המדוזות לכנרת ויתרבו בה, יגדל מאוד מספר האצות ותיפָּגע איכות המים.</a:t>
            </a:r>
          </a:p>
          <a:p>
            <a:pPr fontAlgn="auto">
              <a:spcBef>
                <a:spcPts val="0"/>
              </a:spcBef>
              <a:spcAft>
                <a:spcPts val="0"/>
              </a:spcAft>
              <a:defRPr/>
            </a:pPr>
            <a:r>
              <a:rPr lang="he-IL" kern="0" dirty="0">
                <a:solidFill>
                  <a:schemeClr val="tx2"/>
                </a:solidFill>
              </a:rPr>
              <a:t>א. הציעו הסבר לקשר בין חדירת המדוזות לכנרת ובין עלייה בכמות האצות בה.</a:t>
            </a:r>
          </a:p>
          <a:p>
            <a:pPr fontAlgn="auto">
              <a:spcBef>
                <a:spcPts val="0"/>
              </a:spcBef>
              <a:spcAft>
                <a:spcPts val="0"/>
              </a:spcAft>
              <a:defRPr/>
            </a:pPr>
            <a:r>
              <a:rPr lang="he-IL" kern="0" dirty="0">
                <a:solidFill>
                  <a:schemeClr val="tx2"/>
                </a:solidFill>
              </a:rPr>
              <a:t>ב. לעתים, עלייה בכמות האצות נגרמת בהשפעת גורם אחר. מהו?</a:t>
            </a:r>
          </a:p>
          <a:p>
            <a:pPr fontAlgn="auto">
              <a:spcBef>
                <a:spcPts val="0"/>
              </a:spcBef>
              <a:spcAft>
                <a:spcPts val="0"/>
              </a:spcAft>
              <a:defRPr/>
            </a:pPr>
            <a:r>
              <a:rPr lang="he-IL" kern="0" dirty="0">
                <a:solidFill>
                  <a:schemeClr val="tx2"/>
                </a:solidFill>
              </a:rPr>
              <a:t>ג. הסבירו מדוע לעתים קרובות מין פולש מתרבה במהירות</a:t>
            </a:r>
            <a:r>
              <a:rPr lang="he-IL" kern="0" dirty="0">
                <a:solidFill>
                  <a:srgbClr val="1D4C72"/>
                </a:solidFill>
              </a:rPr>
              <a:t>.</a:t>
            </a:r>
          </a:p>
        </p:txBody>
      </p:sp>
      <p:sp>
        <p:nvSpPr>
          <p:cNvPr id="7" name="Rectangle 12"/>
          <p:cNvSpPr/>
          <p:nvPr/>
        </p:nvSpPr>
        <p:spPr>
          <a:xfrm>
            <a:off x="244475" y="2924174"/>
            <a:ext cx="8213725" cy="2881089"/>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 תשובה:</a:t>
            </a:r>
          </a:p>
          <a:p>
            <a:pPr fontAlgn="auto">
              <a:spcBef>
                <a:spcPts val="0"/>
              </a:spcBef>
              <a:spcAft>
                <a:spcPts val="0"/>
              </a:spcAft>
              <a:defRPr/>
            </a:pPr>
            <a:r>
              <a:rPr lang="he-IL" kern="0" dirty="0">
                <a:solidFill>
                  <a:sysClr val="windowText" lastClr="000000"/>
                </a:solidFill>
                <a:latin typeface="Arial"/>
                <a:cs typeface="Arial"/>
              </a:rPr>
              <a:t>א. </a:t>
            </a:r>
            <a:r>
              <a:rPr lang="he-IL" kern="0" dirty="0">
                <a:latin typeface="Arial"/>
                <a:cs typeface="Arial"/>
              </a:rPr>
              <a:t>המדוזות טורפות את הזואופלנקטון וגורמות לירידה במספרם. הזואופלנקטון ניזונים מאצות, ולכן ירידה בכמות הזואופלנקטון תביא לעלייה בכמות האצות. עודפי אצות שאינן נאכלות, מתות ומפורקות על ידי המפרקים. פעולת הפירוק (שהיא הנשימה התאית של המפרקים) צורכת חמצן. כמו כן, לעתים נוצרים חומרים בעלי טעם וריח לא-נעימים. עקב כך ריכוז החמצן במים יורד ואיכותם נפגעת. הדבר גורם למות בעלי חיים החיים במים, ופוגע באיכות מי השתייה של האדם, המנצל את הכנרת בתור מקור מים לשתייה.</a:t>
            </a:r>
          </a:p>
          <a:p>
            <a:pPr fontAlgn="auto">
              <a:spcBef>
                <a:spcPts val="0"/>
              </a:spcBef>
              <a:spcAft>
                <a:spcPts val="0"/>
              </a:spcAft>
              <a:defRPr/>
            </a:pPr>
            <a:r>
              <a:rPr lang="he-IL" kern="0" dirty="0">
                <a:latin typeface="Arial"/>
                <a:cs typeface="Arial"/>
              </a:rPr>
              <a:t>ב. שטיפת עודפי דשנים ואבקות כביסה לאגמים.</a:t>
            </a:r>
          </a:p>
          <a:p>
            <a:pPr fontAlgn="auto">
              <a:spcBef>
                <a:spcPts val="0"/>
              </a:spcBef>
              <a:spcAft>
                <a:spcPts val="0"/>
              </a:spcAft>
              <a:defRPr/>
            </a:pPr>
            <a:r>
              <a:rPr lang="he-IL" kern="0" dirty="0">
                <a:latin typeface="Arial"/>
                <a:cs typeface="Arial"/>
              </a:rPr>
              <a:t>ג. אין לו טורף בבית הגידול החדש.</a:t>
            </a: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20</a:t>
            </a:fld>
            <a:endParaRPr lang="he-IL" altLang="he-IL" sz="1100" dirty="0">
              <a:solidFill>
                <a:srgbClr val="BFBFB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99974EA-6145-42D1-80C1-7C6B8B77D816}" type="slidenum">
              <a:rPr lang="he-IL" smtClean="0"/>
              <a:pPr fontAlgn="base">
                <a:spcBef>
                  <a:spcPct val="0"/>
                </a:spcBef>
                <a:spcAft>
                  <a:spcPct val="0"/>
                </a:spcAft>
                <a:defRPr/>
              </a:pPr>
              <a:t>21</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שמירה על המגוון הביולוגי </a:t>
            </a:r>
            <a:r>
              <a:rPr lang="he-IL" sz="1800" b="1" dirty="0">
                <a:solidFill>
                  <a:schemeClr val="accent3"/>
                </a:solidFill>
                <a:ea typeface="+mn-ea"/>
              </a:rPr>
              <a:t>ופיתוח בר-קיימה</a:t>
            </a:r>
            <a:endParaRPr lang="he-IL" sz="1800" dirty="0">
              <a:solidFill>
                <a:schemeClr val="accent3"/>
              </a:solidFill>
            </a:endParaRPr>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9151" y="547121"/>
            <a:ext cx="8469313" cy="4739759"/>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כיום ברור לכל שהמגוון הביולוגי חשוב לקיום המערכות האקולוגיות על פני כדור הארץ ולקיום האדם. הולכת ומתחזקת התפיסה שאי אפשר רק לקחת מן הטבע בלי להחזיר אליו משאבים ובלי לשמר אותו. </a:t>
            </a:r>
          </a:p>
          <a:p>
            <a:pPr fontAlgn="auto">
              <a:spcBef>
                <a:spcPts val="0"/>
              </a:spcBef>
              <a:spcAft>
                <a:spcPts val="0"/>
              </a:spcAft>
              <a:defRPr/>
            </a:pPr>
            <a:r>
              <a:rPr lang="he-IL" kern="0" dirty="0"/>
              <a:t>בארץ וגם בעולם ננקטות פעולות רבות ושונות לשמירה על המגוון הביולוגי. פעולות פיתוח נעשות גם במודעות לצורכי הדורות הבאים. פיתוח כזה נקרא </a:t>
            </a:r>
            <a:r>
              <a:rPr lang="he-IL" b="1" kern="0" dirty="0">
                <a:solidFill>
                  <a:schemeClr val="accent3"/>
                </a:solidFill>
              </a:rPr>
              <a:t>פיתוח בר-קיימה</a:t>
            </a:r>
            <a:r>
              <a:rPr lang="he-IL" kern="0" dirty="0"/>
              <a:t>.</a:t>
            </a:r>
          </a:p>
          <a:p>
            <a:pPr fontAlgn="auto">
              <a:spcBef>
                <a:spcPts val="0"/>
              </a:spcBef>
              <a:spcAft>
                <a:spcPts val="0"/>
              </a:spcAft>
              <a:defRPr/>
            </a:pPr>
            <a:r>
              <a:rPr lang="he-IL" u="sng" kern="0" dirty="0"/>
              <a:t>בין הפעולות הנעשות למען שמירת הטבע</a:t>
            </a:r>
            <a:r>
              <a:rPr lang="he-IL" kern="0" dirty="0"/>
              <a:t>:</a:t>
            </a:r>
          </a:p>
          <a:p>
            <a:pPr marL="285750" indent="-285750" fontAlgn="auto">
              <a:spcBef>
                <a:spcPts val="0"/>
              </a:spcBef>
              <a:spcAft>
                <a:spcPts val="0"/>
              </a:spcAft>
              <a:buFont typeface="Wingdings" panose="05000000000000000000" pitchFamily="2" charset="2"/>
              <a:buChar char="v"/>
              <a:defRPr/>
            </a:pPr>
            <a:r>
              <a:rPr lang="he-IL" kern="0" dirty="0"/>
              <a:t> הקמת שמורות טבע, הגנה על האורגניזמים, והשבת מינים שנכחדו אל הטבע.</a:t>
            </a:r>
          </a:p>
          <a:p>
            <a:pPr marL="285750" indent="-285750" fontAlgn="auto">
              <a:spcBef>
                <a:spcPts val="0"/>
              </a:spcBef>
              <a:spcAft>
                <a:spcPts val="0"/>
              </a:spcAft>
              <a:buFont typeface="Wingdings" panose="05000000000000000000" pitchFamily="2" charset="2"/>
              <a:buChar char="v"/>
              <a:defRPr/>
            </a:pPr>
            <a:r>
              <a:rPr lang="he-IL" kern="0" dirty="0"/>
              <a:t> הקמת אוספים של אורגניזמים ו"בנקים" של זרעים וחומר גנטי.</a:t>
            </a:r>
          </a:p>
          <a:p>
            <a:pPr marL="285750" lvl="0" indent="-285750" fontAlgn="auto">
              <a:spcBef>
                <a:spcPts val="0"/>
              </a:spcBef>
              <a:spcAft>
                <a:spcPts val="0"/>
              </a:spcAft>
              <a:buFont typeface="Wingdings" panose="05000000000000000000" pitchFamily="2" charset="2"/>
              <a:buChar char="v"/>
              <a:defRPr/>
            </a:pPr>
            <a:r>
              <a:rPr lang="he-IL" kern="0" dirty="0">
                <a:solidFill>
                  <a:prstClr val="black"/>
                </a:solidFill>
              </a:rPr>
              <a:t> מִחזור</a:t>
            </a:r>
            <a:endParaRPr lang="he-IL" kern="0" dirty="0"/>
          </a:p>
          <a:p>
            <a:pPr marL="285750" indent="-285750" fontAlgn="auto">
              <a:spcBef>
                <a:spcPts val="0"/>
              </a:spcBef>
              <a:spcAft>
                <a:spcPts val="0"/>
              </a:spcAft>
              <a:buFont typeface="Wingdings" panose="05000000000000000000" pitchFamily="2" charset="2"/>
              <a:buChar char="v"/>
              <a:defRPr/>
            </a:pPr>
            <a:r>
              <a:rPr lang="he-IL" kern="0" dirty="0"/>
              <a:t> בנייה "ירוקה"</a:t>
            </a:r>
          </a:p>
          <a:p>
            <a:pPr marL="285750" indent="-285750" fontAlgn="auto">
              <a:spcBef>
                <a:spcPts val="0"/>
              </a:spcBef>
              <a:spcAft>
                <a:spcPts val="0"/>
              </a:spcAft>
              <a:buFont typeface="Wingdings" panose="05000000000000000000" pitchFamily="2" charset="2"/>
              <a:buChar char="v"/>
              <a:defRPr/>
            </a:pPr>
            <a:endParaRPr lang="he-IL" kern="0" dirty="0"/>
          </a:p>
          <a:p>
            <a:pPr marL="285750" indent="-285750" fontAlgn="auto">
              <a:spcBef>
                <a:spcPts val="0"/>
              </a:spcBef>
              <a:spcAft>
                <a:spcPts val="0"/>
              </a:spcAft>
              <a:buFont typeface="Wingdings" panose="05000000000000000000" pitchFamily="2" charset="2"/>
              <a:buChar char="v"/>
              <a:defRPr/>
            </a:pPr>
            <a:endParaRPr lang="he-IL" kern="0" dirty="0"/>
          </a:p>
          <a:p>
            <a:pPr marL="285750" indent="-285750" fontAlgn="auto">
              <a:spcBef>
                <a:spcPts val="0"/>
              </a:spcBef>
              <a:spcAft>
                <a:spcPts val="0"/>
              </a:spcAft>
              <a:buFont typeface="Wingdings" panose="05000000000000000000" pitchFamily="2" charset="2"/>
              <a:buChar char="v"/>
              <a:defRPr/>
            </a:pPr>
            <a:endParaRPr lang="he-IL" kern="0" dirty="0"/>
          </a:p>
          <a:p>
            <a:pPr marL="285750" indent="-285750" fontAlgn="auto">
              <a:spcBef>
                <a:spcPts val="0"/>
              </a:spcBef>
              <a:spcAft>
                <a:spcPts val="0"/>
              </a:spcAft>
              <a:buFont typeface="Wingdings" panose="05000000000000000000" pitchFamily="2" charset="2"/>
              <a:buChar char="v"/>
              <a:defRPr/>
            </a:pPr>
            <a:endParaRPr lang="he-IL" kern="0" dirty="0"/>
          </a:p>
          <a:p>
            <a:pPr fontAlgn="auto">
              <a:spcBef>
                <a:spcPts val="0"/>
              </a:spcBef>
              <a:spcAft>
                <a:spcPts val="0"/>
              </a:spcAft>
              <a:defRPr/>
            </a:pPr>
            <a:endParaRPr lang="he-IL" kern="0" dirty="0"/>
          </a:p>
          <a:p>
            <a:pPr fontAlgn="auto">
              <a:spcBef>
                <a:spcPts val="0"/>
              </a:spcBef>
              <a:spcAft>
                <a:spcPts val="0"/>
              </a:spcAft>
              <a:defRPr/>
            </a:pPr>
            <a:endParaRPr lang="he-IL" kern="0" dirty="0"/>
          </a:p>
          <a:p>
            <a:pPr fontAlgn="auto">
              <a:spcBef>
                <a:spcPts val="0"/>
              </a:spcBef>
              <a:spcAft>
                <a:spcPts val="0"/>
              </a:spcAft>
              <a:defRPr/>
            </a:pPr>
            <a:endParaRPr lang="he-IL" sz="1400" b="1" kern="0" dirty="0"/>
          </a:p>
        </p:txBody>
      </p:sp>
      <p:sp>
        <p:nvSpPr>
          <p:cNvPr id="12"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3"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21</a:t>
            </a:fld>
            <a:endParaRPr lang="he-IL" altLang="he-IL" sz="1100" dirty="0">
              <a:solidFill>
                <a:srgbClr val="BFBFBF"/>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3051" y="3573016"/>
            <a:ext cx="2592140" cy="1881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413" y="3573016"/>
            <a:ext cx="3144393" cy="1873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3582144" y="5445224"/>
            <a:ext cx="2502024" cy="215444"/>
          </a:xfrm>
          <a:prstGeom prst="rect">
            <a:avLst/>
          </a:prstGeom>
        </p:spPr>
        <p:txBody>
          <a:bodyPr wrap="square">
            <a:spAutoFit/>
          </a:bodyPr>
          <a:lstStyle/>
          <a:p>
            <a:pPr algn="l">
              <a:spcAft>
                <a:spcPts val="0"/>
              </a:spcAft>
            </a:pPr>
            <a:r>
              <a:rPr lang="en-US" sz="800" dirty="0">
                <a:latin typeface="Calibri"/>
                <a:ea typeface="Calibri"/>
                <a:cs typeface="Consolas"/>
              </a:rPr>
              <a:t>Marcin-linfernum/shutterstock.com/asap creative</a:t>
            </a:r>
            <a:endParaRPr lang="en-US" sz="800" dirty="0">
              <a:effectLst/>
              <a:latin typeface="Calibri"/>
              <a:ea typeface="Calibri"/>
              <a:cs typeface="Consolas"/>
            </a:endParaRPr>
          </a:p>
        </p:txBody>
      </p:sp>
      <p:sp>
        <p:nvSpPr>
          <p:cNvPr id="4" name="מלבן 3"/>
          <p:cNvSpPr/>
          <p:nvPr/>
        </p:nvSpPr>
        <p:spPr>
          <a:xfrm>
            <a:off x="615949" y="5445804"/>
            <a:ext cx="1867819" cy="215444"/>
          </a:xfrm>
          <a:prstGeom prst="rect">
            <a:avLst/>
          </a:prstGeom>
        </p:spPr>
        <p:txBody>
          <a:bodyPr wrap="none">
            <a:spAutoFit/>
          </a:bodyPr>
          <a:lstStyle/>
          <a:p>
            <a:pPr>
              <a:spcAft>
                <a:spcPts val="0"/>
              </a:spcAft>
            </a:pPr>
            <a:r>
              <a:rPr lang="en-US" sz="800" dirty="0">
                <a:latin typeface="Calibri"/>
                <a:ea typeface="Calibri"/>
                <a:cs typeface="Consolas"/>
              </a:rPr>
              <a:t>thebezz/shutterstock.com/asap creative</a:t>
            </a:r>
            <a:endParaRPr lang="en-US" sz="800" dirty="0">
              <a:effectLst/>
              <a:latin typeface="Calibri"/>
              <a:ea typeface="Calibri"/>
              <a:cs typeface="Consolas"/>
            </a:endParaRPr>
          </a:p>
        </p:txBody>
      </p:sp>
      <p:sp>
        <p:nvSpPr>
          <p:cNvPr id="5" name="מלבן 4"/>
          <p:cNvSpPr/>
          <p:nvPr/>
        </p:nvSpPr>
        <p:spPr>
          <a:xfrm>
            <a:off x="177058" y="5642084"/>
            <a:ext cx="3026790" cy="523220"/>
          </a:xfrm>
          <a:prstGeom prst="rect">
            <a:avLst/>
          </a:prstGeom>
        </p:spPr>
        <p:txBody>
          <a:bodyPr wrap="none">
            <a:spAutoFit/>
          </a:bodyPr>
          <a:lstStyle/>
          <a:p>
            <a:pPr algn="ctr"/>
            <a:r>
              <a:rPr lang="he-IL" sz="1400" b="1" kern="0" dirty="0"/>
              <a:t>עידוד נסיעה באופניים במקום במכוניות </a:t>
            </a:r>
          </a:p>
          <a:p>
            <a:pPr algn="ctr"/>
            <a:r>
              <a:rPr lang="he-IL" sz="1400" b="1" kern="0" dirty="0"/>
              <a:t>על ידי בניית תשתית שבילים</a:t>
            </a:r>
            <a:endParaRPr lang="he-IL" dirty="0"/>
          </a:p>
        </p:txBody>
      </p:sp>
      <p:sp>
        <p:nvSpPr>
          <p:cNvPr id="17" name="מלבן 16"/>
          <p:cNvSpPr/>
          <p:nvPr/>
        </p:nvSpPr>
        <p:spPr>
          <a:xfrm>
            <a:off x="2987824" y="5660668"/>
            <a:ext cx="3337692" cy="1169551"/>
          </a:xfrm>
          <a:prstGeom prst="rect">
            <a:avLst/>
          </a:prstGeom>
        </p:spPr>
        <p:txBody>
          <a:bodyPr wrap="square">
            <a:spAutoFit/>
          </a:bodyPr>
          <a:lstStyle/>
          <a:p>
            <a:r>
              <a:rPr lang="he-IL" sz="1400" b="1" kern="0" dirty="0"/>
              <a:t>טיפוח צמחייה על גגות בתים</a:t>
            </a:r>
          </a:p>
          <a:p>
            <a:r>
              <a:rPr lang="he-IL" sz="1400" b="1" kern="0" dirty="0"/>
              <a:t>מסייעת להורדת ריכוז ה-</a:t>
            </a:r>
            <a:r>
              <a:rPr lang="en-US" sz="1400" b="1" kern="0" dirty="0"/>
              <a:t>CO2</a:t>
            </a:r>
            <a:r>
              <a:rPr lang="he-IL" sz="1400" b="1" kern="0" dirty="0"/>
              <a:t> באוויר </a:t>
            </a:r>
          </a:p>
          <a:p>
            <a:r>
              <a:rPr lang="he-IL" sz="1400" b="1" kern="0" dirty="0"/>
              <a:t>ולהעלאת ריכוז החמצן. היא מבודדת את הקומות העליונות ולכן תורמת לחיסכון בהוצאות חימום וקירור.</a:t>
            </a:r>
            <a:endParaRPr lang="he-IL" dirty="0"/>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9580" y="3573016"/>
            <a:ext cx="1922517"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מלבן 18"/>
          <p:cNvSpPr/>
          <p:nvPr/>
        </p:nvSpPr>
        <p:spPr>
          <a:xfrm>
            <a:off x="6660232" y="5661248"/>
            <a:ext cx="1590500" cy="523220"/>
          </a:xfrm>
          <a:prstGeom prst="rect">
            <a:avLst/>
          </a:prstGeom>
        </p:spPr>
        <p:txBody>
          <a:bodyPr wrap="none">
            <a:spAutoFit/>
          </a:bodyPr>
          <a:lstStyle/>
          <a:p>
            <a:pPr algn="ctr"/>
            <a:r>
              <a:rPr lang="he-IL" sz="1400" b="1" kern="0" dirty="0"/>
              <a:t>חקלאות בת</a:t>
            </a:r>
            <a:r>
              <a:rPr lang="he-IL" sz="1400" b="1" kern="0" dirty="0">
                <a:latin typeface="Arial"/>
                <a:cs typeface="Arial"/>
              </a:rPr>
              <a:t>־</a:t>
            </a:r>
            <a:r>
              <a:rPr lang="he-IL" sz="1400" b="1" kern="0" dirty="0"/>
              <a:t>קיימה </a:t>
            </a:r>
          </a:p>
          <a:p>
            <a:pPr algn="ctr"/>
            <a:r>
              <a:rPr lang="he-IL" sz="1400" b="1" kern="0" dirty="0"/>
              <a:t>ללא חומרי הדברה</a:t>
            </a:r>
            <a:endParaRPr lang="he-IL" dirty="0"/>
          </a:p>
        </p:txBody>
      </p:sp>
      <p:sp>
        <p:nvSpPr>
          <p:cNvPr id="14" name="מלבן 13"/>
          <p:cNvSpPr/>
          <p:nvPr/>
        </p:nvSpPr>
        <p:spPr>
          <a:xfrm>
            <a:off x="6588224" y="5463068"/>
            <a:ext cx="1824537" cy="215444"/>
          </a:xfrm>
          <a:prstGeom prst="rect">
            <a:avLst/>
          </a:prstGeom>
        </p:spPr>
        <p:txBody>
          <a:bodyPr wrap="none">
            <a:spAutoFit/>
          </a:bodyPr>
          <a:lstStyle/>
          <a:p>
            <a:r>
              <a:rPr lang="en-US" sz="800" dirty="0">
                <a:latin typeface="Calibri"/>
                <a:ea typeface="Calibri"/>
                <a:cs typeface="Arial"/>
              </a:rPr>
              <a:t>mexrix/shutterstock.com/asap creative</a:t>
            </a:r>
            <a:endParaRPr lang="he-IL" sz="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8F983FC-11B0-48F5-B39F-5BCE857A4CE8}" type="slidenum">
              <a:rPr lang="he-IL" smtClean="0"/>
              <a:pPr fontAlgn="base">
                <a:spcBef>
                  <a:spcPct val="0"/>
                </a:spcBef>
                <a:spcAft>
                  <a:spcPct val="0"/>
                </a:spcAft>
                <a:defRPr/>
              </a:pPr>
              <a:t>22</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דוגמה לפיתוח ב</a:t>
            </a:r>
            <a:r>
              <a:rPr lang="he-IL" sz="1800" b="1" dirty="0">
                <a:solidFill>
                  <a:schemeClr val="accent3"/>
                </a:solidFill>
                <a:ea typeface="+mn-ea"/>
              </a:rPr>
              <a:t>ר-קיימה</a:t>
            </a:r>
            <a:r>
              <a:rPr lang="he-IL" sz="1800" b="1" dirty="0">
                <a:solidFill>
                  <a:srgbClr val="FF6600"/>
                </a:solidFill>
                <a:ea typeface="+mn-ea"/>
              </a:rPr>
              <a:t>: שימוש בשקיות ניילון מתכלות</a:t>
            </a:r>
            <a:endParaRPr lang="he-IL" sz="1800" dirty="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1520" y="548680"/>
            <a:ext cx="8469313" cy="397031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אחד הנזקים הגדולים ביותר לסביבה נגרם בגלל שקיות הניילון המצטברות באתרי האשפה, מכיוון שהן מתפרקות בקצב אטי מאוד. בעלי חיים רבים מתים בגלל אכילת שקיות ניילון.</a:t>
            </a:r>
          </a:p>
          <a:p>
            <a:pPr fontAlgn="auto">
              <a:spcBef>
                <a:spcPts val="0"/>
              </a:spcBef>
              <a:spcAft>
                <a:spcPts val="0"/>
              </a:spcAft>
              <a:defRPr/>
            </a:pPr>
            <a:endParaRPr lang="he-IL" kern="0" dirty="0"/>
          </a:p>
          <a:p>
            <a:pPr fontAlgn="auto">
              <a:spcBef>
                <a:spcPts val="0"/>
              </a:spcBef>
              <a:spcAft>
                <a:spcPts val="0"/>
              </a:spcAft>
              <a:defRPr/>
            </a:pPr>
            <a:r>
              <a:rPr lang="he-IL" b="1" kern="0" dirty="0"/>
              <a:t>לדוגמה: לפני כמה שנים הגיע לווייתן גוסס לחוף הרצליה. בניתוח שלאחר המוות נמצאו בקיבתו שקיות פלסטיק במשקל 4.5 ק"ג .</a:t>
            </a:r>
          </a:p>
          <a:p>
            <a:pPr fontAlgn="auto">
              <a:spcBef>
                <a:spcPts val="0"/>
              </a:spcBef>
              <a:spcAft>
                <a:spcPts val="0"/>
              </a:spcAft>
              <a:defRPr/>
            </a:pPr>
            <a:r>
              <a:rPr lang="he-IL" b="1" kern="0" dirty="0"/>
              <a:t>במקרה אחר התגלה דולפין שמת לאחר שאריזות פלסטיק של שישיות בירה נכרכו סביב לועו..</a:t>
            </a:r>
          </a:p>
          <a:p>
            <a:pPr fontAlgn="auto">
              <a:spcBef>
                <a:spcPts val="0"/>
              </a:spcBef>
              <a:spcAft>
                <a:spcPts val="0"/>
              </a:spcAft>
              <a:defRPr/>
            </a:pPr>
            <a:r>
              <a:rPr lang="he-IL" b="1" kern="0" dirty="0"/>
              <a:t>חוקר במכון ויצמן: "חמישים וטרינרים לא יכולים להציל דולפין אחד ממפגעים סביבתיים מטופשים כמו שקיות ניילון" – מתוך: "השקית הקטלנית", "משפחה", כסלו תשס"ט.</a:t>
            </a:r>
          </a:p>
          <a:p>
            <a:pPr fontAlgn="auto">
              <a:spcBef>
                <a:spcPts val="0"/>
              </a:spcBef>
              <a:spcAft>
                <a:spcPts val="0"/>
              </a:spcAft>
              <a:defRPr/>
            </a:pPr>
            <a:endParaRPr lang="he-IL" u="sng" kern="0" dirty="0"/>
          </a:p>
          <a:p>
            <a:pPr fontAlgn="auto">
              <a:spcBef>
                <a:spcPts val="0"/>
              </a:spcBef>
              <a:spcAft>
                <a:spcPts val="0"/>
              </a:spcAft>
              <a:defRPr/>
            </a:pPr>
            <a:r>
              <a:rPr lang="he-IL" u="sng" kern="0" dirty="0"/>
              <a:t>פיתוח בר</a:t>
            </a:r>
            <a:r>
              <a:rPr lang="he-IL" u="sng" kern="0" dirty="0">
                <a:latin typeface="Arial"/>
                <a:cs typeface="Arial"/>
              </a:rPr>
              <a:t>־</a:t>
            </a:r>
            <a:r>
              <a:rPr lang="he-IL" u="sng" kern="0" dirty="0"/>
              <a:t>קיימה</a:t>
            </a:r>
            <a:r>
              <a:rPr lang="he-IL" kern="0" dirty="0"/>
              <a:t>:</a:t>
            </a:r>
          </a:p>
          <a:p>
            <a:pPr fontAlgn="auto">
              <a:spcBef>
                <a:spcPts val="0"/>
              </a:spcBef>
              <a:spcAft>
                <a:spcPts val="0"/>
              </a:spcAft>
              <a:defRPr/>
            </a:pPr>
            <a:r>
              <a:rPr lang="he-IL" kern="0" dirty="0"/>
              <a:t>שקיות ניילון המורכבות מחומרים שמתכלים במהירות,</a:t>
            </a:r>
          </a:p>
          <a:p>
            <a:pPr fontAlgn="auto">
              <a:spcBef>
                <a:spcPts val="0"/>
              </a:spcBef>
              <a:spcAft>
                <a:spcPts val="0"/>
              </a:spcAft>
              <a:defRPr/>
            </a:pPr>
            <a:r>
              <a:rPr lang="he-IL" kern="0" dirty="0"/>
              <a:t>או שימוש בסלים לשימוש רב</a:t>
            </a:r>
            <a:r>
              <a:rPr lang="he-IL" kern="0" dirty="0">
                <a:latin typeface="Arial"/>
                <a:cs typeface="Arial"/>
              </a:rPr>
              <a:t>־</a:t>
            </a:r>
            <a:r>
              <a:rPr lang="he-IL" kern="0" dirty="0"/>
              <a:t>פעמי, וצמצום השימוש בשקיות הניילון.</a:t>
            </a:r>
          </a:p>
          <a:p>
            <a:pPr fontAlgn="auto">
              <a:spcBef>
                <a:spcPts val="0"/>
              </a:spcBef>
              <a:spcAft>
                <a:spcPts val="0"/>
              </a:spcAft>
              <a:defRPr/>
            </a:pPr>
            <a:endParaRPr lang="he-IL" kern="0" dirty="0"/>
          </a:p>
        </p:txBody>
      </p:sp>
      <p:sp>
        <p:nvSpPr>
          <p:cNvPr id="10" name="TextBox 9"/>
          <p:cNvSpPr txBox="1"/>
          <p:nvPr/>
        </p:nvSpPr>
        <p:spPr>
          <a:xfrm>
            <a:off x="6474118" y="5805264"/>
            <a:ext cx="2235200" cy="338554"/>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b="1" kern="0" dirty="0"/>
              <a:t>שקיות ניילון מתכלות</a:t>
            </a:r>
          </a:p>
        </p:txBody>
      </p:sp>
      <p:pic>
        <p:nvPicPr>
          <p:cNvPr id="62472"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4303424"/>
            <a:ext cx="4027487"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2"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22</a:t>
            </a:fld>
            <a:endParaRPr lang="he-IL" altLang="he-IL" sz="1100" dirty="0">
              <a:solidFill>
                <a:srgbClr val="BFBFB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a:extLst>
              <a:ext uri="{FF2B5EF4-FFF2-40B4-BE49-F238E27FC236}">
                <a16:creationId xmlns:a16="http://schemas.microsoft.com/office/drawing/2014/main" id="{8254185F-C8F5-41EE-B386-476519E102BB}"/>
              </a:ext>
            </a:extLst>
          </p:cNvPr>
          <p:cNvSpPr>
            <a:spLocks noGrp="1"/>
          </p:cNvSpPr>
          <p:nvPr>
            <p:ph type="sldNum" sz="quarter" idx="12"/>
          </p:nvPr>
        </p:nvSpPr>
        <p:spPr/>
        <p:txBody>
          <a:bodyPr/>
          <a:lstStyle/>
          <a:p>
            <a:pPr>
              <a:defRPr/>
            </a:pPr>
            <a:fld id="{141E04E7-2C0F-496F-B78A-10A920B5B710}" type="slidenum">
              <a:rPr lang="he-IL" smtClean="0"/>
              <a:pPr>
                <a:defRPr/>
              </a:pPr>
              <a:t>23</a:t>
            </a:fld>
            <a:endParaRPr lang="he-IL" dirty="0"/>
          </a:p>
        </p:txBody>
      </p:sp>
      <p:sp>
        <p:nvSpPr>
          <p:cNvPr id="5" name="TextBox 4">
            <a:extLst>
              <a:ext uri="{FF2B5EF4-FFF2-40B4-BE49-F238E27FC236}">
                <a16:creationId xmlns:a16="http://schemas.microsoft.com/office/drawing/2014/main" id="{1820CED3-1B36-457C-B72E-11E00FEC08EE}"/>
              </a:ext>
            </a:extLst>
          </p:cNvPr>
          <p:cNvSpPr txBox="1"/>
          <p:nvPr/>
        </p:nvSpPr>
        <p:spPr>
          <a:xfrm>
            <a:off x="1907704" y="620688"/>
            <a:ext cx="6552728" cy="2160240"/>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vert="horz" wrap="square" lIns="91440" tIns="45720" rIns="91440" bIns="45720" rtlCol="1" anchor="ctr">
            <a:normAutofit/>
          </a:bodyPr>
          <a:lstStyle/>
          <a:p>
            <a:pPr fontAlgn="auto">
              <a:spcBef>
                <a:spcPts val="0"/>
              </a:spcBef>
              <a:spcAft>
                <a:spcPts val="0"/>
              </a:spcAft>
            </a:pPr>
            <a:r>
              <a:rPr lang="he-IL" sz="2000" b="1" dirty="0"/>
              <a:t>קיימות</a:t>
            </a:r>
            <a:r>
              <a:rPr lang="he-IL" sz="2000" dirty="0"/>
              <a:t> :במובנה הרחב היא היכולת להמשיך לקיים תהליך או מצב לאורך זמן. באקולוגיה, מערכת </a:t>
            </a:r>
            <a:r>
              <a:rPr lang="he-IL" sz="2000" b="1" dirty="0"/>
              <a:t>בת קְייָמָא</a:t>
            </a:r>
            <a:r>
              <a:rPr lang="he-IL" sz="2000" baseline="30000" dirty="0"/>
              <a:t>[1]</a:t>
            </a:r>
            <a:r>
              <a:rPr lang="he-IL" sz="2000" dirty="0"/>
              <a:t> היא מערכת שהמגוון הביולוגי שלה ופוריותה נשמרים לאורך זמן. ביצות ויערות בוגרים ובריאים הם דוגמאות למערכות ביולוגיות בנות קיימא. בשביל בני האדם, קיימות היא הפוטנציאל לחיים של רווחה בטווח הרחוק, מבחינה סביבתית, כלכלית וחברתית.</a:t>
            </a:r>
            <a:endParaRPr kumimoji="0" lang="he-IL" sz="20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extLst>
      <p:ext uri="{BB962C8B-B14F-4D97-AF65-F5344CB8AC3E}">
        <p14:creationId xmlns:p14="http://schemas.microsoft.com/office/powerpoint/2010/main" val="4256345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2D77389-6FF2-4C3E-A155-3788D1197FB3}" type="slidenum">
              <a:rPr lang="he-IL" smtClean="0"/>
              <a:pPr fontAlgn="base">
                <a:spcBef>
                  <a:spcPct val="0"/>
                </a:spcBef>
                <a:spcAft>
                  <a:spcPct val="0"/>
                </a:spcAft>
                <a:defRPr/>
              </a:pPr>
              <a:t>24</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 השבה אל הטבע של מינים שנכחדו</a:t>
            </a:r>
            <a:endParaRPr lang="he-IL" sz="1800" dirty="0"/>
          </a:p>
        </p:txBody>
      </p:sp>
      <p:sp>
        <p:nvSpPr>
          <p:cNvPr id="8" name="TextBox 7"/>
          <p:cNvSpPr txBox="1"/>
          <p:nvPr/>
        </p:nvSpPr>
        <p:spPr>
          <a:xfrm>
            <a:off x="3836668" y="893072"/>
            <a:ext cx="4837833" cy="1200329"/>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a:defRPr/>
            </a:pPr>
            <a:r>
              <a:rPr lang="he-IL" dirty="0">
                <a:solidFill>
                  <a:prstClr val="black"/>
                </a:solidFill>
              </a:rPr>
              <a:t>ישראל היא בין המובילות בהצלחה בהשבת חיות בר שנכחדו, ובשנים האחרונות הצליחה </a:t>
            </a:r>
          </a:p>
          <a:p>
            <a:pPr>
              <a:defRPr/>
            </a:pPr>
            <a:r>
              <a:rPr lang="he-IL" dirty="0">
                <a:solidFill>
                  <a:prstClr val="black"/>
                </a:solidFill>
              </a:rPr>
              <a:t>להשיב לטבע, בין השאר, את היחמור, הראם הלבן והפרא.</a:t>
            </a:r>
          </a:p>
        </p:txBody>
      </p:sp>
      <p:sp>
        <p:nvSpPr>
          <p:cNvPr id="7" name="TextBox 6"/>
          <p:cNvSpPr txBox="1"/>
          <p:nvPr/>
        </p:nvSpPr>
        <p:spPr>
          <a:xfrm>
            <a:off x="1814389" y="1027475"/>
            <a:ext cx="912937" cy="338554"/>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fontAlgn="auto">
              <a:spcBef>
                <a:spcPts val="0"/>
              </a:spcBef>
              <a:spcAft>
                <a:spcPts val="0"/>
              </a:spcAft>
              <a:defRPr/>
            </a:pPr>
            <a:r>
              <a:rPr lang="he-IL" sz="1600" b="1" kern="0" dirty="0"/>
              <a:t>יחמור</a:t>
            </a:r>
          </a:p>
        </p:txBody>
      </p:sp>
      <p:sp>
        <p:nvSpPr>
          <p:cNvPr id="63496" name="מלבן 1"/>
          <p:cNvSpPr>
            <a:spLocks noChangeArrowheads="1"/>
          </p:cNvSpPr>
          <p:nvPr/>
        </p:nvSpPr>
        <p:spPr bwMode="auto">
          <a:xfrm>
            <a:off x="732834" y="3443115"/>
            <a:ext cx="20874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he-IL" sz="1000" dirty="0">
                <a:latin typeface="Calibri" pitchFamily="34" charset="0"/>
                <a:hlinkClick r:id="rId2"/>
              </a:rPr>
              <a:t>© Wisnia6522, Wikimedia commons</a:t>
            </a:r>
            <a:endParaRPr lang="en-US" altLang="he-IL" sz="1000" dirty="0">
              <a:latin typeface="Calibri" pitchFamily="34" charset="0"/>
            </a:endParaRP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24</a:t>
            </a:fld>
            <a:endParaRPr lang="he-IL" altLang="he-IL" sz="1100" dirty="0">
              <a:solidFill>
                <a:srgbClr val="BFBFBF"/>
              </a:solidFill>
            </a:endParaRPr>
          </a:p>
        </p:txBody>
      </p:sp>
      <p:sp>
        <p:nvSpPr>
          <p:cNvPr id="13" name="TextBox 12"/>
          <p:cNvSpPr txBox="1"/>
          <p:nvPr/>
        </p:nvSpPr>
        <p:spPr>
          <a:xfrm>
            <a:off x="6418072" y="2514382"/>
            <a:ext cx="1117600" cy="338554"/>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fontAlgn="auto">
              <a:spcBef>
                <a:spcPts val="0"/>
              </a:spcBef>
              <a:spcAft>
                <a:spcPts val="0"/>
              </a:spcAft>
              <a:defRPr/>
            </a:pPr>
            <a:r>
              <a:rPr lang="he-IL" sz="1600" b="1" kern="0" dirty="0"/>
              <a:t>ראם לבן</a:t>
            </a:r>
          </a:p>
        </p:txBody>
      </p:sp>
      <p:sp>
        <p:nvSpPr>
          <p:cNvPr id="2" name="מלבן 1"/>
          <p:cNvSpPr/>
          <p:nvPr/>
        </p:nvSpPr>
        <p:spPr>
          <a:xfrm>
            <a:off x="5364088" y="5986660"/>
            <a:ext cx="1694695" cy="246221"/>
          </a:xfrm>
          <a:prstGeom prst="rect">
            <a:avLst/>
          </a:prstGeom>
        </p:spPr>
        <p:txBody>
          <a:bodyPr wrap="none">
            <a:spAutoFit/>
          </a:bodyPr>
          <a:lstStyle/>
          <a:p>
            <a:r>
              <a:rPr lang="en-US" sz="1000" dirty="0"/>
              <a:t>Sergei25\shutterstock.com</a:t>
            </a:r>
            <a:endParaRPr lang="he-IL" sz="1000" dirty="0"/>
          </a:p>
        </p:txBody>
      </p:sp>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834" y="847757"/>
            <a:ext cx="2836663" cy="260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2852936"/>
            <a:ext cx="2962275"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1341481" y="3729603"/>
            <a:ext cx="1117600" cy="338554"/>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fontAlgn="auto">
              <a:spcBef>
                <a:spcPts val="0"/>
              </a:spcBef>
              <a:spcAft>
                <a:spcPts val="0"/>
              </a:spcAft>
              <a:defRPr/>
            </a:pPr>
            <a:r>
              <a:rPr lang="he-IL" sz="1600" b="1" kern="0" dirty="0"/>
              <a:t>פרא</a:t>
            </a: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825" y="4015862"/>
            <a:ext cx="2839671" cy="254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1602878" y="476250"/>
            <a:ext cx="1117600" cy="338554"/>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fontAlgn="auto">
              <a:spcBef>
                <a:spcPts val="0"/>
              </a:spcBef>
              <a:spcAft>
                <a:spcPts val="0"/>
              </a:spcAft>
              <a:defRPr/>
            </a:pPr>
            <a:r>
              <a:rPr lang="he-IL" sz="1600" b="1" kern="0" dirty="0"/>
              <a:t>יחמור</a:t>
            </a:r>
          </a:p>
        </p:txBody>
      </p:sp>
      <p:sp>
        <p:nvSpPr>
          <p:cNvPr id="3" name="מלבן 2"/>
          <p:cNvSpPr/>
          <p:nvPr/>
        </p:nvSpPr>
        <p:spPr>
          <a:xfrm>
            <a:off x="648044" y="6497734"/>
            <a:ext cx="2332690" cy="246221"/>
          </a:xfrm>
          <a:prstGeom prst="rect">
            <a:avLst/>
          </a:prstGeom>
        </p:spPr>
        <p:txBody>
          <a:bodyPr wrap="none">
            <a:spAutoFit/>
          </a:bodyPr>
          <a:lstStyle/>
          <a:p>
            <a:pPr>
              <a:spcAft>
                <a:spcPts val="0"/>
              </a:spcAft>
            </a:pPr>
            <a:r>
              <a:rPr lang="en-US" sz="1000" dirty="0">
                <a:latin typeface="Calibri"/>
                <a:ea typeface="Calibri"/>
                <a:cs typeface="Arial"/>
              </a:rPr>
              <a:t>Sergei25/shutterstock.com/asap creative</a:t>
            </a:r>
            <a:endParaRPr lang="en-US" sz="1000" dirty="0">
              <a:effectLst/>
              <a:latin typeface="Calibri"/>
              <a:ea typeface="Calibri"/>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C2C3616-C900-4E96-BDCF-421343933156}" type="slidenum">
              <a:rPr lang="he-IL" smtClean="0"/>
              <a:pPr fontAlgn="base">
                <a:spcBef>
                  <a:spcPct val="0"/>
                </a:spcBef>
                <a:spcAft>
                  <a:spcPct val="0"/>
                </a:spcAft>
                <a:defRPr/>
              </a:pPr>
              <a:t>25</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 לסיכום</a:t>
            </a:r>
            <a:endParaRPr lang="he-IL" sz="1800" dirty="0"/>
          </a:p>
        </p:txBody>
      </p:sp>
      <p:sp>
        <p:nvSpPr>
          <p:cNvPr id="2" name="מגילה אנכית 1"/>
          <p:cNvSpPr/>
          <p:nvPr/>
        </p:nvSpPr>
        <p:spPr>
          <a:xfrm>
            <a:off x="1331913" y="1052513"/>
            <a:ext cx="6624637" cy="4752975"/>
          </a:xfrm>
          <a:prstGeom prst="verticalScroll">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 name="TextBox 7"/>
          <p:cNvSpPr txBox="1"/>
          <p:nvPr/>
        </p:nvSpPr>
        <p:spPr>
          <a:xfrm>
            <a:off x="1908175" y="1587500"/>
            <a:ext cx="5153025" cy="42465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endParaRPr lang="he-IL" kern="0" dirty="0"/>
          </a:p>
          <a:p>
            <a:pPr>
              <a:defRPr/>
            </a:pPr>
            <a:r>
              <a:rPr lang="he-IL" dirty="0">
                <a:solidFill>
                  <a:prstClr val="black"/>
                </a:solidFill>
              </a:rPr>
              <a:t>"בשעה שברא הקדוש ברוך הוא את אדם הראשון, </a:t>
            </a:r>
            <a:br>
              <a:rPr lang="he-IL" dirty="0">
                <a:solidFill>
                  <a:prstClr val="black"/>
                </a:solidFill>
              </a:rPr>
            </a:br>
            <a:r>
              <a:rPr lang="he-IL" dirty="0">
                <a:solidFill>
                  <a:prstClr val="black"/>
                </a:solidFill>
              </a:rPr>
              <a:t>נטלו והחזירו על כל אילני גן עדן, ואמר לו: </a:t>
            </a:r>
            <a:br>
              <a:rPr lang="he-IL" dirty="0">
                <a:solidFill>
                  <a:prstClr val="black"/>
                </a:solidFill>
              </a:rPr>
            </a:br>
            <a:r>
              <a:rPr lang="he-IL" dirty="0">
                <a:solidFill>
                  <a:prstClr val="black"/>
                </a:solidFill>
              </a:rPr>
              <a:t>ראה, מעשיי כמה נאים ומשובחים הם. </a:t>
            </a:r>
            <a:br>
              <a:rPr lang="he-IL" dirty="0">
                <a:solidFill>
                  <a:prstClr val="black"/>
                </a:solidFill>
              </a:rPr>
            </a:br>
            <a:r>
              <a:rPr lang="he-IL" dirty="0">
                <a:solidFill>
                  <a:prstClr val="black"/>
                </a:solidFill>
              </a:rPr>
              <a:t>וכל מה שבראתי, בשבילך בראתי. </a:t>
            </a:r>
            <a:br>
              <a:rPr lang="he-IL" dirty="0">
                <a:solidFill>
                  <a:prstClr val="black"/>
                </a:solidFill>
              </a:rPr>
            </a:br>
            <a:r>
              <a:rPr lang="he-IL" b="1" dirty="0">
                <a:solidFill>
                  <a:srgbClr val="FF6600"/>
                </a:solidFill>
              </a:rPr>
              <a:t>תן דעתך שלא תקלקל ותחריב את עולמי, </a:t>
            </a:r>
            <a:br>
              <a:rPr lang="he-IL" b="1" dirty="0">
                <a:solidFill>
                  <a:srgbClr val="FF6600"/>
                </a:solidFill>
              </a:rPr>
            </a:br>
            <a:r>
              <a:rPr lang="he-IL" b="1" dirty="0">
                <a:solidFill>
                  <a:srgbClr val="FF6600"/>
                </a:solidFill>
              </a:rPr>
              <a:t>שאם קלקלת, אין מי שיתקן אחריך</a:t>
            </a:r>
            <a:r>
              <a:rPr lang="he-IL" dirty="0">
                <a:solidFill>
                  <a:prstClr val="black"/>
                </a:solidFill>
              </a:rPr>
              <a:t>." </a:t>
            </a:r>
            <a:br>
              <a:rPr lang="he-IL" dirty="0">
                <a:solidFill>
                  <a:prstClr val="black"/>
                </a:solidFill>
              </a:rPr>
            </a:br>
            <a:r>
              <a:rPr lang="he-IL" dirty="0">
                <a:solidFill>
                  <a:prstClr val="black"/>
                </a:solidFill>
              </a:rPr>
              <a:t>(קהלת מדרש רבא)</a:t>
            </a:r>
          </a:p>
          <a:p>
            <a:pPr>
              <a:defRPr/>
            </a:pPr>
            <a:endParaRPr lang="he-IL" dirty="0">
              <a:solidFill>
                <a:prstClr val="black"/>
              </a:solidFill>
            </a:endParaRPr>
          </a:p>
          <a:p>
            <a:pPr>
              <a:defRPr/>
            </a:pPr>
            <a:endParaRPr lang="he-IL" dirty="0">
              <a:solidFill>
                <a:prstClr val="black"/>
              </a:solidFill>
            </a:endParaRPr>
          </a:p>
          <a:p>
            <a:pPr fontAlgn="auto">
              <a:spcBef>
                <a:spcPts val="0"/>
              </a:spcBef>
              <a:spcAft>
                <a:spcPts val="0"/>
              </a:spcAft>
              <a:defRPr/>
            </a:pPr>
            <a:r>
              <a:rPr lang="he-IL" kern="0" dirty="0">
                <a:solidFill>
                  <a:prstClr val="black"/>
                </a:solidFill>
              </a:rPr>
              <a:t>פסוקים אלה מיטיבים לבטא את האחריות, שאי אפשר להפריז בחשיבותה, המוטלת על האנושות, לשמירה על כדור הארץ למען הדורות הבאים.</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25</a:t>
            </a:fld>
            <a:endParaRPr lang="he-IL" altLang="he-IL" sz="1100" dirty="0">
              <a:solidFill>
                <a:srgbClr val="BFBFB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6388" y="718121"/>
            <a:ext cx="8429625" cy="566320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r>
              <a:rPr lang="he-IL" dirty="0">
                <a:solidFill>
                  <a:prstClr val="black"/>
                </a:solidFill>
              </a:rPr>
              <a:t> </a:t>
            </a:r>
            <a:r>
              <a:rPr lang="he-IL" dirty="0">
                <a:solidFill>
                  <a:schemeClr val="tx1"/>
                </a:solidFill>
              </a:rPr>
              <a:t>המגוון הביולוגי הוא מונח המתאר את השונות שבין כל היצורים החיים על פני כדור הארץ.</a:t>
            </a:r>
          </a:p>
          <a:p>
            <a:pPr>
              <a:lnSpc>
                <a:spcPct val="150000"/>
              </a:lnSpc>
              <a:defRPr/>
            </a:pPr>
            <a:r>
              <a:rPr lang="he-IL" dirty="0">
                <a:solidFill>
                  <a:schemeClr val="tx1"/>
                </a:solidFill>
              </a:rPr>
              <a:t> </a:t>
            </a:r>
          </a:p>
          <a:p>
            <a:pPr>
              <a:lnSpc>
                <a:spcPct val="150000"/>
              </a:lnSpc>
              <a:buFontTx/>
              <a:buBlip>
                <a:blip r:embed="rId2"/>
              </a:buBlip>
              <a:defRPr/>
            </a:pPr>
            <a:r>
              <a:rPr lang="he-IL" dirty="0">
                <a:solidFill>
                  <a:schemeClr val="tx1"/>
                </a:solidFill>
              </a:rPr>
              <a:t> למגוון הביולוגי תורמים שלושה מרכיבים עיקריים: המגוון הגנטי, מגוון המינים ומגוון </a:t>
            </a:r>
          </a:p>
          <a:p>
            <a:pPr>
              <a:lnSpc>
                <a:spcPct val="150000"/>
              </a:lnSpc>
              <a:defRPr/>
            </a:pPr>
            <a:r>
              <a:rPr lang="he-IL" dirty="0">
                <a:solidFill>
                  <a:schemeClr val="tx1"/>
                </a:solidFill>
              </a:rPr>
              <a:t>  המערכות האקולוגיות.</a:t>
            </a:r>
          </a:p>
          <a:p>
            <a:pPr>
              <a:lnSpc>
                <a:spcPct val="150000"/>
              </a:lnSpc>
              <a:defRPr/>
            </a:pPr>
            <a:endParaRPr lang="he-IL" dirty="0">
              <a:solidFill>
                <a:schemeClr val="tx1"/>
              </a:solidFill>
            </a:endParaRPr>
          </a:p>
          <a:p>
            <a:pPr>
              <a:lnSpc>
                <a:spcPct val="150000"/>
              </a:lnSpc>
              <a:buFontTx/>
              <a:buBlip>
                <a:blip r:embed="rId2"/>
              </a:buBlip>
              <a:defRPr/>
            </a:pPr>
            <a:r>
              <a:rPr lang="he-IL" dirty="0">
                <a:solidFill>
                  <a:schemeClr val="tx1"/>
                </a:solidFill>
              </a:rPr>
              <a:t> קיום האנושות תלוי במשאבי הטבע. עושר החיים – המגוון הביולוגי – הוא היסוד לחיינו.</a:t>
            </a:r>
          </a:p>
          <a:p>
            <a:pPr>
              <a:lnSpc>
                <a:spcPct val="150000"/>
              </a:lnSpc>
              <a:buFontTx/>
              <a:buBlip>
                <a:blip r:embed="rId2"/>
              </a:buBlip>
              <a:defRPr/>
            </a:pPr>
            <a:endParaRPr lang="he-IL" dirty="0">
              <a:solidFill>
                <a:schemeClr val="tx1"/>
              </a:solidFill>
            </a:endParaRPr>
          </a:p>
          <a:p>
            <a:pPr marL="285750" lvl="0" indent="-285750">
              <a:buFont typeface="Wingdings" panose="05000000000000000000" pitchFamily="2" charset="2"/>
              <a:buChar char="v"/>
            </a:pPr>
            <a:r>
              <a:rPr lang="he-IL" dirty="0">
                <a:solidFill>
                  <a:schemeClr val="tx1"/>
                </a:solidFill>
              </a:rPr>
              <a:t>המערכות הטבעיות מספקות לנו שירותים כגון: </a:t>
            </a:r>
            <a:r>
              <a:rPr lang="he-IL" altLang="he-IL" dirty="0">
                <a:solidFill>
                  <a:schemeClr val="tx1"/>
                </a:solidFill>
                <a:latin typeface="Arial" pitchFamily="34" charset="0"/>
                <a:cs typeface="Arial" pitchFamily="34" charset="0"/>
              </a:rPr>
              <a:t>האבקה של גידולי החקלאות; </a:t>
            </a:r>
          </a:p>
          <a:p>
            <a:pPr marL="285750" lvl="0" indent="-285750">
              <a:buFont typeface="Wingdings" panose="05000000000000000000" pitchFamily="2" charset="2"/>
              <a:buChar char="v"/>
            </a:pPr>
            <a:endParaRPr lang="he-IL" altLang="he-IL" dirty="0">
              <a:solidFill>
                <a:schemeClr val="tx1"/>
              </a:solidFill>
              <a:latin typeface="Arial" pitchFamily="34" charset="0"/>
              <a:cs typeface="Arial" pitchFamily="34" charset="0"/>
            </a:endParaRPr>
          </a:p>
          <a:p>
            <a:pPr marL="285750" lvl="0" indent="-285750">
              <a:buFont typeface="Wingdings" panose="05000000000000000000" pitchFamily="2" charset="2"/>
              <a:buChar char="v"/>
            </a:pPr>
            <a:r>
              <a:rPr lang="he-IL" altLang="he-IL" dirty="0">
                <a:solidFill>
                  <a:schemeClr val="tx1"/>
                </a:solidFill>
                <a:latin typeface="Arial" pitchFamily="34" charset="0"/>
                <a:cs typeface="Arial" pitchFamily="34" charset="0"/>
              </a:rPr>
              <a:t>מאגר גנים למזון ותרופות; </a:t>
            </a:r>
          </a:p>
          <a:p>
            <a:pPr marL="285750" lvl="0" indent="-285750">
              <a:buFont typeface="Wingdings" panose="05000000000000000000" pitchFamily="2" charset="2"/>
              <a:buChar char="v"/>
            </a:pPr>
            <a:endParaRPr lang="he-IL" altLang="he-IL" dirty="0">
              <a:solidFill>
                <a:schemeClr val="tx1"/>
              </a:solidFill>
              <a:latin typeface="Arial" pitchFamily="34" charset="0"/>
              <a:cs typeface="Arial" pitchFamily="34" charset="0"/>
            </a:endParaRPr>
          </a:p>
          <a:p>
            <a:pPr marL="285750" lvl="0" indent="-285750">
              <a:buFont typeface="Wingdings" panose="05000000000000000000" pitchFamily="2" charset="2"/>
              <a:buChar char="v"/>
            </a:pPr>
            <a:r>
              <a:rPr lang="he-IL" altLang="he-IL" dirty="0">
                <a:solidFill>
                  <a:schemeClr val="tx1"/>
                </a:solidFill>
                <a:latin typeface="Arial" pitchFamily="34" charset="0"/>
                <a:cs typeface="Arial" pitchFamily="34" charset="0"/>
              </a:rPr>
              <a:t>שמירה על הרכב האוויר; </a:t>
            </a:r>
          </a:p>
          <a:p>
            <a:pPr marL="285750" lvl="0" indent="-285750">
              <a:buFont typeface="Wingdings" panose="05000000000000000000" pitchFamily="2" charset="2"/>
              <a:buChar char="v"/>
            </a:pPr>
            <a:endParaRPr lang="he-IL" altLang="he-IL" dirty="0">
              <a:solidFill>
                <a:schemeClr val="tx1"/>
              </a:solidFill>
              <a:latin typeface="Arial" pitchFamily="34" charset="0"/>
              <a:cs typeface="Arial" pitchFamily="34" charset="0"/>
            </a:endParaRPr>
          </a:p>
          <a:p>
            <a:pPr marL="285750" lvl="0" indent="-285750">
              <a:buFont typeface="Wingdings" panose="05000000000000000000" pitchFamily="2" charset="2"/>
              <a:buChar char="v"/>
            </a:pPr>
            <a:r>
              <a:rPr lang="he-IL" altLang="he-IL" dirty="0">
                <a:solidFill>
                  <a:schemeClr val="tx1"/>
                </a:solidFill>
                <a:latin typeface="Arial" pitchFamily="34" charset="0"/>
                <a:cs typeface="Arial" pitchFamily="34" charset="0"/>
              </a:rPr>
              <a:t>מקום לטיולים, להנאה ולהשראה.</a:t>
            </a:r>
          </a:p>
          <a:p>
            <a:pPr>
              <a:lnSpc>
                <a:spcPct val="150000"/>
              </a:lnSpc>
              <a:defRPr/>
            </a:pPr>
            <a:endParaRPr lang="he-IL" dirty="0">
              <a:solidFill>
                <a:prstClr val="black"/>
              </a:solidFill>
            </a:endParaRPr>
          </a:p>
          <a:p>
            <a:pPr>
              <a:lnSpc>
                <a:spcPct val="150000"/>
              </a:lnSpc>
              <a:defRPr/>
            </a:pPr>
            <a:endParaRPr lang="he-IL" dirty="0">
              <a:solidFill>
                <a:prstClr val="black"/>
              </a:solidFill>
            </a:endParaRPr>
          </a:p>
        </p:txBody>
      </p:sp>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a:solidFill>
                  <a:srgbClr val="FF6600"/>
                </a:solidFill>
                <a:ea typeface="+mn-ea"/>
              </a:rPr>
              <a:t>סיכום: משבר המגוון האקולוגי</a:t>
            </a:r>
          </a:p>
        </p:txBody>
      </p:sp>
      <p:sp>
        <p:nvSpPr>
          <p:cNvPr id="9" name="Rectangle 13"/>
          <p:cNvSpPr/>
          <p:nvPr/>
        </p:nvSpPr>
        <p:spPr bwMode="auto">
          <a:xfrm>
            <a:off x="7443788" y="4462463"/>
            <a:ext cx="171450" cy="431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endParaRPr lang="he-IL" sz="1400" dirty="0">
              <a:solidFill>
                <a:prstClr val="black"/>
              </a:solidFill>
            </a:endParaRPr>
          </a:p>
        </p:txBody>
      </p:sp>
      <p:sp>
        <p:nvSpPr>
          <p:cNvPr id="7" name="Rectangle 3"/>
          <p:cNvSpPr/>
          <p:nvPr/>
        </p:nvSpPr>
        <p:spPr>
          <a:xfrm>
            <a:off x="317500" y="476250"/>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0422"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26</a:t>
            </a:fld>
            <a:endParaRPr lang="he-IL" altLang="he-IL" sz="1100" dirty="0">
              <a:solidFill>
                <a:srgbClr val="BFBFBF"/>
              </a:solidFill>
            </a:endParaRPr>
          </a:p>
        </p:txBody>
      </p:sp>
    </p:spTree>
    <p:extLst>
      <p:ext uri="{BB962C8B-B14F-4D97-AF65-F5344CB8AC3E}">
        <p14:creationId xmlns:p14="http://schemas.microsoft.com/office/powerpoint/2010/main" val="1610487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6388" y="718121"/>
            <a:ext cx="8429625" cy="4871119"/>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r>
              <a:rPr lang="he-IL" dirty="0">
                <a:solidFill>
                  <a:prstClr val="black"/>
                </a:solidFill>
              </a:rPr>
              <a:t> </a:t>
            </a:r>
            <a:r>
              <a:rPr lang="he-IL" dirty="0">
                <a:solidFill>
                  <a:schemeClr val="tx1"/>
                </a:solidFill>
              </a:rPr>
              <a:t>עקב השפעת האדם על הסביבה, אנו נמצאים בעיצומה של הכחדה המונית של מיני צמחים </a:t>
            </a:r>
          </a:p>
          <a:p>
            <a:pPr>
              <a:lnSpc>
                <a:spcPct val="150000"/>
              </a:lnSpc>
              <a:defRPr/>
            </a:pPr>
            <a:r>
              <a:rPr lang="he-IL" dirty="0">
                <a:solidFill>
                  <a:schemeClr val="tx1"/>
                </a:solidFill>
              </a:rPr>
              <a:t>  ובעלי חיים.</a:t>
            </a:r>
          </a:p>
          <a:p>
            <a:pPr>
              <a:lnSpc>
                <a:spcPct val="150000"/>
              </a:lnSpc>
              <a:buFontTx/>
              <a:buBlip>
                <a:blip r:embed="rId2"/>
              </a:buBlip>
              <a:defRPr/>
            </a:pPr>
            <a:r>
              <a:rPr lang="he-IL" u="sng" dirty="0">
                <a:solidFill>
                  <a:schemeClr val="tx1"/>
                </a:solidFill>
              </a:rPr>
              <a:t> הסיבות העיקריות להכחדה הן</a:t>
            </a:r>
            <a:r>
              <a:rPr lang="he-IL" dirty="0">
                <a:solidFill>
                  <a:schemeClr val="tx1"/>
                </a:solidFill>
              </a:rPr>
              <a:t>:</a:t>
            </a:r>
          </a:p>
          <a:p>
            <a:pPr>
              <a:lnSpc>
                <a:spcPct val="150000"/>
              </a:lnSpc>
              <a:defRPr/>
            </a:pPr>
            <a:r>
              <a:rPr lang="he-IL" dirty="0">
                <a:solidFill>
                  <a:schemeClr val="tx1"/>
                </a:solidFill>
              </a:rPr>
              <a:t>  הרס בתי גידול, החלפת יער בשדה חקלאי, בבנייה עירונית וכדומה;</a:t>
            </a:r>
          </a:p>
          <a:p>
            <a:pPr>
              <a:lnSpc>
                <a:spcPct val="150000"/>
              </a:lnSpc>
              <a:defRPr/>
            </a:pPr>
            <a:r>
              <a:rPr lang="he-IL" dirty="0">
                <a:solidFill>
                  <a:schemeClr val="tx1"/>
                </a:solidFill>
              </a:rPr>
              <a:t>  מינים פולשים;</a:t>
            </a:r>
          </a:p>
          <a:p>
            <a:pPr>
              <a:lnSpc>
                <a:spcPct val="150000"/>
              </a:lnSpc>
              <a:defRPr/>
            </a:pPr>
            <a:r>
              <a:rPr lang="he-IL" dirty="0">
                <a:solidFill>
                  <a:schemeClr val="tx1"/>
                </a:solidFill>
              </a:rPr>
              <a:t>  זיהום האוויר, הקרקע ומקורות המים; </a:t>
            </a:r>
          </a:p>
          <a:p>
            <a:pPr>
              <a:lnSpc>
                <a:spcPct val="150000"/>
              </a:lnSpc>
              <a:defRPr/>
            </a:pPr>
            <a:r>
              <a:rPr lang="he-IL" dirty="0">
                <a:solidFill>
                  <a:schemeClr val="tx1"/>
                </a:solidFill>
              </a:rPr>
              <a:t>  שימוש בחומרי הדברה; </a:t>
            </a:r>
          </a:p>
          <a:p>
            <a:pPr>
              <a:lnSpc>
                <a:spcPct val="150000"/>
              </a:lnSpc>
              <a:defRPr/>
            </a:pPr>
            <a:r>
              <a:rPr lang="he-IL" dirty="0">
                <a:solidFill>
                  <a:schemeClr val="tx1"/>
                </a:solidFill>
              </a:rPr>
              <a:t>  ניצול יתר של משאבים טבעיים. </a:t>
            </a:r>
          </a:p>
          <a:p>
            <a:pPr>
              <a:lnSpc>
                <a:spcPct val="150000"/>
              </a:lnSpc>
              <a:defRPr/>
            </a:pPr>
            <a:endParaRPr lang="he-IL" dirty="0">
              <a:solidFill>
                <a:schemeClr val="tx1"/>
              </a:solidFill>
            </a:endParaRPr>
          </a:p>
          <a:p>
            <a:pPr>
              <a:lnSpc>
                <a:spcPct val="150000"/>
              </a:lnSpc>
              <a:buFontTx/>
              <a:buBlip>
                <a:blip r:embed="rId2"/>
              </a:buBlip>
              <a:defRPr/>
            </a:pPr>
            <a:r>
              <a:rPr lang="he-IL" dirty="0">
                <a:solidFill>
                  <a:schemeClr val="tx1"/>
                </a:solidFill>
              </a:rPr>
              <a:t> כדי לשמור על המגוון הביולוגי למען הדורות הבאים יש לנקוט פעולות של פיתוח </a:t>
            </a:r>
            <a:r>
              <a:rPr lang="he-IL" dirty="0" err="1">
                <a:solidFill>
                  <a:schemeClr val="tx1"/>
                </a:solidFill>
              </a:rPr>
              <a:t>בר</a:t>
            </a:r>
            <a:r>
              <a:rPr lang="he-IL" dirty="0" err="1">
                <a:solidFill>
                  <a:schemeClr val="tx1"/>
                </a:solidFill>
                <a:latin typeface="Arial"/>
                <a:cs typeface="Arial"/>
              </a:rPr>
              <a:t>־</a:t>
            </a:r>
            <a:r>
              <a:rPr lang="he-IL" dirty="0" err="1">
                <a:solidFill>
                  <a:schemeClr val="tx1"/>
                </a:solidFill>
              </a:rPr>
              <a:t>קיימה</a:t>
            </a:r>
            <a:r>
              <a:rPr lang="he-IL" dirty="0">
                <a:solidFill>
                  <a:schemeClr val="tx1"/>
                </a:solidFill>
              </a:rPr>
              <a:t>   </a:t>
            </a:r>
          </a:p>
          <a:p>
            <a:pPr>
              <a:lnSpc>
                <a:spcPct val="150000"/>
              </a:lnSpc>
              <a:defRPr/>
            </a:pPr>
            <a:r>
              <a:rPr lang="he-IL" dirty="0">
                <a:solidFill>
                  <a:schemeClr val="tx1"/>
                </a:solidFill>
              </a:rPr>
              <a:t>  (כגון הכרזה על שמורות טבע, מִחזור ובנייה "ירוקה", חקלאות בת</a:t>
            </a:r>
            <a:r>
              <a:rPr lang="he-IL" dirty="0">
                <a:solidFill>
                  <a:schemeClr val="tx1"/>
                </a:solidFill>
                <a:latin typeface="Arial"/>
                <a:cs typeface="Arial"/>
              </a:rPr>
              <a:t>־</a:t>
            </a:r>
            <a:r>
              <a:rPr lang="he-IL" dirty="0">
                <a:solidFill>
                  <a:schemeClr val="tx1"/>
                </a:solidFill>
              </a:rPr>
              <a:t>קיימה).</a:t>
            </a:r>
          </a:p>
          <a:p>
            <a:pPr>
              <a:lnSpc>
                <a:spcPct val="150000"/>
              </a:lnSpc>
              <a:buFontTx/>
              <a:buBlip>
                <a:blip r:embed="rId2"/>
              </a:buBlip>
              <a:defRPr/>
            </a:pPr>
            <a:endParaRPr lang="he-IL" dirty="0">
              <a:solidFill>
                <a:schemeClr val="tx1"/>
              </a:solidFill>
            </a:endParaRPr>
          </a:p>
          <a:p>
            <a:pPr>
              <a:lnSpc>
                <a:spcPct val="150000"/>
              </a:lnSpc>
              <a:buFontTx/>
              <a:buBlip>
                <a:blip r:embed="rId2"/>
              </a:buBlip>
              <a:defRPr/>
            </a:pPr>
            <a:endParaRPr lang="he-IL" dirty="0">
              <a:solidFill>
                <a:schemeClr val="tx1"/>
              </a:solidFill>
            </a:endParaRP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endParaRPr lang="he-IL" dirty="0">
              <a:solidFill>
                <a:prstClr val="black"/>
              </a:solidFill>
            </a:endParaRPr>
          </a:p>
          <a:p>
            <a:pPr>
              <a:lnSpc>
                <a:spcPct val="150000"/>
              </a:lnSpc>
              <a:defRPr/>
            </a:pPr>
            <a:endParaRPr lang="he-IL" dirty="0">
              <a:solidFill>
                <a:prstClr val="black"/>
              </a:solidFill>
            </a:endParaRPr>
          </a:p>
        </p:txBody>
      </p:sp>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a:solidFill>
                  <a:srgbClr val="FF6600"/>
                </a:solidFill>
                <a:ea typeface="+mn-ea"/>
              </a:rPr>
              <a:t>סיכום: משבר המגוון האקולוגי</a:t>
            </a:r>
          </a:p>
        </p:txBody>
      </p:sp>
      <p:sp>
        <p:nvSpPr>
          <p:cNvPr id="9" name="Rectangle 13"/>
          <p:cNvSpPr/>
          <p:nvPr/>
        </p:nvSpPr>
        <p:spPr bwMode="auto">
          <a:xfrm>
            <a:off x="7443788" y="4462463"/>
            <a:ext cx="171450" cy="431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endParaRPr lang="he-IL" sz="1400" dirty="0">
              <a:solidFill>
                <a:prstClr val="black"/>
              </a:solidFill>
            </a:endParaRPr>
          </a:p>
        </p:txBody>
      </p:sp>
      <p:sp>
        <p:nvSpPr>
          <p:cNvPr id="7" name="Rectangle 3"/>
          <p:cNvSpPr/>
          <p:nvPr/>
        </p:nvSpPr>
        <p:spPr>
          <a:xfrm>
            <a:off x="317500" y="476250"/>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0422"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27</a:t>
            </a:fld>
            <a:endParaRPr lang="he-IL" altLang="he-IL" sz="1100" dirty="0">
              <a:solidFill>
                <a:srgbClr val="BFBFBF"/>
              </a:solidFill>
            </a:endParaRPr>
          </a:p>
        </p:txBody>
      </p:sp>
      <p:sp>
        <p:nvSpPr>
          <p:cNvPr id="10" name="TextBox 9"/>
          <p:cNvSpPr txBox="1"/>
          <p:nvPr/>
        </p:nvSpPr>
        <p:spPr>
          <a:xfrm>
            <a:off x="557213" y="5589240"/>
            <a:ext cx="8178800" cy="92333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מונחים (מתכנית הלימודים):</a:t>
            </a:r>
            <a:endParaRPr lang="he-IL" kern="0" dirty="0">
              <a:solidFill>
                <a:srgbClr val="1D4C72"/>
              </a:solidFill>
            </a:endParaRPr>
          </a:p>
          <a:p>
            <a:pPr fontAlgn="auto">
              <a:spcBef>
                <a:spcPts val="0"/>
              </a:spcBef>
              <a:spcAft>
                <a:spcPts val="0"/>
              </a:spcAft>
              <a:defRPr/>
            </a:pPr>
            <a:r>
              <a:rPr lang="he-IL" kern="0" dirty="0">
                <a:solidFill>
                  <a:schemeClr val="tx2"/>
                </a:solidFill>
              </a:rPr>
              <a:t>הכחדת מינים, הכנסת מינים (מינים פולשים), מחסומים ביוגאוגרפיים, פיתוח בר</a:t>
            </a:r>
            <a:r>
              <a:rPr lang="he-IL" kern="0" dirty="0">
                <a:solidFill>
                  <a:schemeClr val="tx2"/>
                </a:solidFill>
                <a:latin typeface="Arial"/>
                <a:cs typeface="Arial"/>
              </a:rPr>
              <a:t>־</a:t>
            </a:r>
            <a:r>
              <a:rPr lang="he-IL" kern="0" dirty="0">
                <a:solidFill>
                  <a:schemeClr val="tx2"/>
                </a:solidFill>
              </a:rPr>
              <a:t>קיימה, קיימות.</a:t>
            </a:r>
          </a:p>
        </p:txBody>
      </p:sp>
    </p:spTree>
    <p:extLst>
      <p:ext uri="{BB962C8B-B14F-4D97-AF65-F5344CB8AC3E}">
        <p14:creationId xmlns:p14="http://schemas.microsoft.com/office/powerpoint/2010/main" val="1958169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B7AA3F3-4D1A-41BC-B956-A2CE8C30AEEF}" type="slidenum">
              <a:rPr lang="he-IL" smtClean="0"/>
              <a:pPr fontAlgn="base">
                <a:spcBef>
                  <a:spcPct val="0"/>
                </a:spcBef>
                <a:spcAft>
                  <a:spcPct val="0"/>
                </a:spcAft>
                <a:defRPr/>
              </a:pPr>
              <a:t>3</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 המגוון הביולוגי </a:t>
            </a:r>
            <a:endParaRPr lang="he-IL" sz="1800" dirty="0"/>
          </a:p>
        </p:txBody>
      </p:sp>
      <p:sp>
        <p:nvSpPr>
          <p:cNvPr id="81925" name="מלבן 1"/>
          <p:cNvSpPr>
            <a:spLocks noChangeArrowheads="1"/>
          </p:cNvSpPr>
          <p:nvPr/>
        </p:nvSpPr>
        <p:spPr bwMode="auto">
          <a:xfrm>
            <a:off x="400658" y="3212976"/>
            <a:ext cx="8272462" cy="2862322"/>
          </a:xfrm>
          <a:prstGeom prst="rect">
            <a:avLst/>
          </a:prstGeom>
          <a:noFill/>
          <a:ln>
            <a:noFill/>
          </a:ln>
          <a:extLst/>
        </p:spPr>
        <p:txBody>
          <a:bodyPr>
            <a:spAutoFit/>
          </a:bodyPr>
          <a:lstStyle/>
          <a:p>
            <a:pPr fontAlgn="auto">
              <a:spcBef>
                <a:spcPts val="0"/>
              </a:spcBef>
              <a:spcAft>
                <a:spcPts val="0"/>
              </a:spcAft>
              <a:defRPr/>
            </a:pPr>
            <a:r>
              <a:rPr lang="he-IL" b="1" kern="0" dirty="0">
                <a:solidFill>
                  <a:schemeClr val="accent3"/>
                </a:solidFill>
              </a:rPr>
              <a:t>מגוון המערכות האקולוגיות</a:t>
            </a:r>
          </a:p>
          <a:p>
            <a:pPr fontAlgn="auto">
              <a:spcBef>
                <a:spcPts val="0"/>
              </a:spcBef>
              <a:spcAft>
                <a:spcPts val="0"/>
              </a:spcAft>
              <a:defRPr/>
            </a:pPr>
            <a:r>
              <a:rPr lang="he-IL" kern="0" dirty="0">
                <a:solidFill>
                  <a:prstClr val="black"/>
                </a:solidFill>
              </a:rPr>
              <a:t>שלל המערכות האקולוגיות השונות הנמצאות על פני כדור הארץ.</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schemeClr val="accent3"/>
              </a:solidFill>
            </a:endParaRPr>
          </a:p>
          <a:p>
            <a:pPr fontAlgn="auto">
              <a:spcBef>
                <a:spcPts val="0"/>
              </a:spcBef>
              <a:spcAft>
                <a:spcPts val="0"/>
              </a:spcAft>
              <a:defRPr/>
            </a:pPr>
            <a:endParaRPr lang="he-IL" kern="0" dirty="0">
              <a:solidFill>
                <a:schemeClr val="accent3"/>
              </a:solidFill>
            </a:endParaRPr>
          </a:p>
          <a:p>
            <a:pPr fontAlgn="auto">
              <a:spcBef>
                <a:spcPts val="0"/>
              </a:spcBef>
              <a:spcAft>
                <a:spcPts val="0"/>
              </a:spcAft>
              <a:defRPr/>
            </a:pPr>
            <a:endParaRPr lang="he-IL" kern="0" dirty="0">
              <a:solidFill>
                <a:schemeClr val="accent3"/>
              </a:solidFill>
            </a:endParaRPr>
          </a:p>
          <a:p>
            <a:pPr fontAlgn="auto">
              <a:spcBef>
                <a:spcPts val="0"/>
              </a:spcBef>
              <a:spcAft>
                <a:spcPts val="0"/>
              </a:spcAft>
              <a:defRPr/>
            </a:pPr>
            <a:endParaRPr lang="he-IL" kern="0" dirty="0">
              <a:solidFill>
                <a:schemeClr val="accent3"/>
              </a:solidFill>
            </a:endParaRPr>
          </a:p>
          <a:p>
            <a:pPr fontAlgn="auto">
              <a:spcBef>
                <a:spcPts val="0"/>
              </a:spcBef>
              <a:spcAft>
                <a:spcPts val="0"/>
              </a:spcAft>
              <a:defRPr/>
            </a:pPr>
            <a:endParaRPr lang="he-IL" kern="0" dirty="0">
              <a:solidFill>
                <a:schemeClr val="accent3"/>
              </a:solidFill>
            </a:endParaRPr>
          </a:p>
          <a:p>
            <a:pPr fontAlgn="auto">
              <a:spcBef>
                <a:spcPts val="0"/>
              </a:spcBef>
              <a:spcAft>
                <a:spcPts val="0"/>
              </a:spcAft>
              <a:defRPr/>
            </a:pPr>
            <a:endParaRPr lang="he-IL" kern="0" dirty="0">
              <a:solidFill>
                <a:schemeClr val="accent3"/>
              </a:solidFill>
            </a:endParaRPr>
          </a:p>
          <a:p>
            <a:pPr fontAlgn="auto">
              <a:spcBef>
                <a:spcPts val="0"/>
              </a:spcBef>
              <a:spcAft>
                <a:spcPts val="0"/>
              </a:spcAft>
              <a:defRPr/>
            </a:pPr>
            <a:endParaRPr lang="he-IL" kern="0" dirty="0">
              <a:solidFill>
                <a:schemeClr val="accent3"/>
              </a:solidFill>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3</a:t>
            </a:fld>
            <a:endParaRPr lang="he-IL" altLang="he-IL" sz="1100" dirty="0">
              <a:solidFill>
                <a:srgbClr val="BFBFBF"/>
              </a:solidFill>
            </a:endParaRPr>
          </a:p>
        </p:txBody>
      </p:sp>
      <p:sp>
        <p:nvSpPr>
          <p:cNvPr id="12" name="מלבן 11"/>
          <p:cNvSpPr/>
          <p:nvPr/>
        </p:nvSpPr>
        <p:spPr>
          <a:xfrm>
            <a:off x="252413" y="692696"/>
            <a:ext cx="8568952" cy="24523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מלבן 4"/>
          <p:cNvSpPr/>
          <p:nvPr/>
        </p:nvSpPr>
        <p:spPr>
          <a:xfrm>
            <a:off x="3799138" y="764704"/>
            <a:ext cx="4949326" cy="2308324"/>
          </a:xfrm>
          <a:prstGeom prst="rect">
            <a:avLst/>
          </a:prstGeom>
        </p:spPr>
        <p:txBody>
          <a:bodyPr wrap="square">
            <a:spAutoFit/>
          </a:bodyPr>
          <a:lstStyle/>
          <a:p>
            <a:pPr lvl="0" fontAlgn="auto">
              <a:spcBef>
                <a:spcPts val="0"/>
              </a:spcBef>
              <a:spcAft>
                <a:spcPts val="0"/>
              </a:spcAft>
              <a:defRPr/>
            </a:pPr>
            <a:r>
              <a:rPr lang="he-IL" b="1" kern="0" dirty="0">
                <a:solidFill>
                  <a:schemeClr val="accent3"/>
                </a:solidFill>
              </a:rPr>
              <a:t>מגוון המינים</a:t>
            </a:r>
          </a:p>
          <a:p>
            <a:pPr lvl="0" fontAlgn="auto">
              <a:spcBef>
                <a:spcPts val="0"/>
              </a:spcBef>
              <a:spcAft>
                <a:spcPts val="0"/>
              </a:spcAft>
              <a:defRPr/>
            </a:pPr>
            <a:r>
              <a:rPr lang="he-IL" kern="0" dirty="0">
                <a:solidFill>
                  <a:prstClr val="black"/>
                </a:solidFill>
              </a:rPr>
              <a:t>הוא מספר המינים החיים בסביבה והשפע שלהם. </a:t>
            </a:r>
          </a:p>
          <a:p>
            <a:pPr lvl="0" fontAlgn="auto">
              <a:spcBef>
                <a:spcPts val="0"/>
              </a:spcBef>
              <a:spcAft>
                <a:spcPts val="0"/>
              </a:spcAft>
              <a:defRPr/>
            </a:pPr>
            <a:r>
              <a:rPr lang="he-IL" kern="0" dirty="0">
                <a:solidFill>
                  <a:prstClr val="black"/>
                </a:solidFill>
              </a:rPr>
              <a:t>בימינו, חוקרי הטבע מכירים בשמותיהם כ- 1,600,000 מינים שונים של אורגניזמים החיים על פני כדור הארץ. אף שזה מספר עצום, רוב המינים הקיימים בטבע כלל אינם מוכרים למדענים, ויש המעריכים את מספר המינים הכולל בין עשרה מיליון למאה מיליון מינים.</a:t>
            </a:r>
          </a:p>
          <a:p>
            <a:pPr lvl="1" fontAlgn="auto">
              <a:spcBef>
                <a:spcPts val="0"/>
              </a:spcBef>
              <a:spcAft>
                <a:spcPts val="0"/>
              </a:spcAft>
              <a:defRPr/>
            </a:pPr>
            <a:endParaRPr lang="he-IL" kern="0" dirty="0">
              <a:solidFill>
                <a:prstClr val="black"/>
              </a:solidFil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489" y="809296"/>
            <a:ext cx="3219629" cy="2133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מלבן 14"/>
          <p:cNvSpPr/>
          <p:nvPr/>
        </p:nvSpPr>
        <p:spPr>
          <a:xfrm>
            <a:off x="252866" y="3145036"/>
            <a:ext cx="8568952" cy="28762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מלבן 6"/>
          <p:cNvSpPr/>
          <p:nvPr/>
        </p:nvSpPr>
        <p:spPr>
          <a:xfrm>
            <a:off x="400658" y="6053807"/>
            <a:ext cx="8391495" cy="615553"/>
          </a:xfrm>
          <a:prstGeom prst="rect">
            <a:avLst/>
          </a:prstGeom>
        </p:spPr>
        <p:txBody>
          <a:bodyPr wrap="square">
            <a:spAutoFit/>
          </a:bodyPr>
          <a:lstStyle/>
          <a:p>
            <a:pPr lvl="0" fontAlgn="auto">
              <a:spcBef>
                <a:spcPts val="0"/>
              </a:spcBef>
              <a:spcAft>
                <a:spcPts val="0"/>
              </a:spcAft>
              <a:defRPr/>
            </a:pPr>
            <a:endParaRPr lang="he-IL" kern="0" dirty="0">
              <a:solidFill>
                <a:srgbClr val="FF6600"/>
              </a:solidFill>
            </a:endParaRPr>
          </a:p>
          <a:p>
            <a:pPr marL="285750" lvl="0" indent="-285750" fontAlgn="auto">
              <a:spcBef>
                <a:spcPts val="0"/>
              </a:spcBef>
              <a:spcAft>
                <a:spcPts val="0"/>
              </a:spcAft>
              <a:defRPr/>
            </a:pPr>
            <a:r>
              <a:rPr lang="he-IL" sz="1600" kern="0" dirty="0">
                <a:solidFill>
                  <a:prstClr val="black"/>
                </a:solidFill>
              </a:rPr>
              <a:t>* קראו על המגוון הביולוגי </a:t>
            </a:r>
            <a:r>
              <a:rPr lang="he-IL" sz="1600" kern="0" dirty="0">
                <a:solidFill>
                  <a:prstClr val="black"/>
                </a:solidFill>
                <a:hlinkClick r:id="rId3"/>
              </a:rPr>
              <a:t>באתר סבבה </a:t>
            </a:r>
            <a:r>
              <a:rPr lang="he-IL" sz="1600" kern="0" dirty="0">
                <a:solidFill>
                  <a:prstClr val="black"/>
                </a:solidFill>
              </a:rPr>
              <a:t>של המשרד לאיכות הסביבה.</a:t>
            </a:r>
          </a:p>
        </p:txBody>
      </p:sp>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59" y="4138584"/>
            <a:ext cx="2612647" cy="1738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מלבן 17"/>
          <p:cNvSpPr/>
          <p:nvPr/>
        </p:nvSpPr>
        <p:spPr>
          <a:xfrm>
            <a:off x="6012159" y="5805844"/>
            <a:ext cx="2397942" cy="215444"/>
          </a:xfrm>
          <a:prstGeom prst="rect">
            <a:avLst/>
          </a:prstGeom>
        </p:spPr>
        <p:txBody>
          <a:bodyPr wrap="square">
            <a:spAutoFit/>
          </a:bodyPr>
          <a:lstStyle/>
          <a:p>
            <a:pPr algn="l">
              <a:spcAft>
                <a:spcPts val="0"/>
              </a:spcAft>
            </a:pPr>
            <a:r>
              <a:rPr lang="en-US" sz="800" dirty="0">
                <a:solidFill>
                  <a:prstClr val="black"/>
                </a:solidFill>
                <a:latin typeface="Calibri"/>
                <a:ea typeface="Calibri"/>
                <a:cs typeface="Arial"/>
              </a:rPr>
              <a:t>©istockphoto.com/GentooMultimediaLimited</a:t>
            </a:r>
          </a:p>
        </p:txBody>
      </p:sp>
      <p:pic>
        <p:nvPicPr>
          <p:cNvPr id="19"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0374" y="4138584"/>
            <a:ext cx="2787770" cy="1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519" y="4138584"/>
            <a:ext cx="2480297" cy="1738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מלבן 20"/>
          <p:cNvSpPr/>
          <p:nvPr/>
        </p:nvSpPr>
        <p:spPr>
          <a:xfrm>
            <a:off x="435519" y="5805844"/>
            <a:ext cx="1899879" cy="215444"/>
          </a:xfrm>
          <a:prstGeom prst="rect">
            <a:avLst/>
          </a:prstGeom>
        </p:spPr>
        <p:txBody>
          <a:bodyPr wrap="none">
            <a:spAutoFit/>
          </a:bodyPr>
          <a:lstStyle/>
          <a:p>
            <a:pPr algn="l"/>
            <a:r>
              <a:rPr lang="en-US" sz="800" dirty="0"/>
              <a:t>Anest/shutterstock.com/asap creative</a:t>
            </a:r>
            <a:endParaRPr lang="he-IL" sz="800" dirty="0"/>
          </a:p>
        </p:txBody>
      </p:sp>
      <p:sp>
        <p:nvSpPr>
          <p:cNvPr id="13" name="מלבן 12"/>
          <p:cNvSpPr/>
          <p:nvPr/>
        </p:nvSpPr>
        <p:spPr>
          <a:xfrm>
            <a:off x="6671526" y="3872080"/>
            <a:ext cx="1293911" cy="276999"/>
          </a:xfrm>
          <a:prstGeom prst="rect">
            <a:avLst/>
          </a:prstGeom>
        </p:spPr>
        <p:txBody>
          <a:bodyPr wrap="square">
            <a:spAutoFit/>
          </a:bodyPr>
          <a:lstStyle/>
          <a:p>
            <a:r>
              <a:rPr lang="he-IL" sz="1200" b="1" kern="0" dirty="0">
                <a:solidFill>
                  <a:prstClr val="black"/>
                </a:solidFill>
              </a:rPr>
              <a:t>סוואנה באפריקה</a:t>
            </a:r>
            <a:endParaRPr lang="he-IL" sz="1200" b="1" dirty="0"/>
          </a:p>
        </p:txBody>
      </p:sp>
      <p:sp>
        <p:nvSpPr>
          <p:cNvPr id="23" name="מלבן 22"/>
          <p:cNvSpPr/>
          <p:nvPr/>
        </p:nvSpPr>
        <p:spPr>
          <a:xfrm>
            <a:off x="3810906" y="3885980"/>
            <a:ext cx="1293911" cy="276999"/>
          </a:xfrm>
          <a:prstGeom prst="rect">
            <a:avLst/>
          </a:prstGeom>
        </p:spPr>
        <p:txBody>
          <a:bodyPr wrap="square">
            <a:spAutoFit/>
          </a:bodyPr>
          <a:lstStyle/>
          <a:p>
            <a:r>
              <a:rPr lang="he-IL" sz="1200" b="1" kern="0" dirty="0">
                <a:solidFill>
                  <a:prstClr val="black"/>
                </a:solidFill>
              </a:rPr>
              <a:t>מדבר</a:t>
            </a:r>
            <a:endParaRPr lang="he-IL" sz="1200" b="1" dirty="0"/>
          </a:p>
        </p:txBody>
      </p:sp>
      <p:sp>
        <p:nvSpPr>
          <p:cNvPr id="24" name="מלבן 23"/>
          <p:cNvSpPr/>
          <p:nvPr/>
        </p:nvSpPr>
        <p:spPr>
          <a:xfrm>
            <a:off x="683568" y="3885980"/>
            <a:ext cx="1293911" cy="276999"/>
          </a:xfrm>
          <a:prstGeom prst="rect">
            <a:avLst/>
          </a:prstGeom>
        </p:spPr>
        <p:txBody>
          <a:bodyPr wrap="square">
            <a:spAutoFit/>
          </a:bodyPr>
          <a:lstStyle/>
          <a:p>
            <a:r>
              <a:rPr lang="he-IL" sz="1200" b="1" kern="0" dirty="0">
                <a:solidFill>
                  <a:prstClr val="black"/>
                </a:solidFill>
              </a:rPr>
              <a:t>יער</a:t>
            </a:r>
            <a:endParaRPr lang="he-IL" sz="1200" b="1" dirty="0"/>
          </a:p>
        </p:txBody>
      </p:sp>
      <p:sp>
        <p:nvSpPr>
          <p:cNvPr id="2" name="מלבן 1"/>
          <p:cNvSpPr/>
          <p:nvPr/>
        </p:nvSpPr>
        <p:spPr>
          <a:xfrm>
            <a:off x="504031" y="2919663"/>
            <a:ext cx="2097048" cy="215444"/>
          </a:xfrm>
          <a:prstGeom prst="rect">
            <a:avLst/>
          </a:prstGeom>
        </p:spPr>
        <p:txBody>
          <a:bodyPr wrap="none">
            <a:spAutoFit/>
          </a:bodyPr>
          <a:lstStyle/>
          <a:p>
            <a:r>
              <a:rPr lang="en-US" sz="800" dirty="0">
                <a:latin typeface="Calibri"/>
                <a:ea typeface="Calibri"/>
                <a:cs typeface="Arial"/>
              </a:rPr>
              <a:t>Brian Kinney/shutterstock.com/asap creative</a:t>
            </a:r>
            <a:r>
              <a:rPr lang="en-US" sz="800" dirty="0">
                <a:latin typeface="Arial"/>
                <a:ea typeface="Calibri"/>
              </a:rPr>
              <a:t> </a:t>
            </a:r>
            <a:endParaRPr lang="he-IL"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FE0B1EE-7AE5-43C8-BD6C-F81131615313}" type="slidenum">
              <a:rPr lang="he-IL" smtClean="0"/>
              <a:pPr fontAlgn="base">
                <a:spcBef>
                  <a:spcPct val="0"/>
                </a:spcBef>
                <a:spcAft>
                  <a:spcPct val="0"/>
                </a:spcAft>
                <a:defRPr/>
              </a:pPr>
              <a:t>4</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 לאדם יש השפעה מרחיקת לכת על הסביבה הטבעית </a:t>
            </a:r>
            <a:endParaRPr lang="he-IL" sz="1800" dirty="0"/>
          </a:p>
        </p:txBody>
      </p:sp>
      <p:sp>
        <p:nvSpPr>
          <p:cNvPr id="8" name="TextBox 7"/>
          <p:cNvSpPr txBox="1"/>
          <p:nvPr/>
        </p:nvSpPr>
        <p:spPr>
          <a:xfrm>
            <a:off x="285750" y="534988"/>
            <a:ext cx="8426450" cy="367982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לאדם יש השפעה מרחיקת לכת על הסביבה הטבעית. השפעה זו נובעת מהגידול המתמשך</a:t>
            </a:r>
          </a:p>
          <a:p>
            <a:pPr fontAlgn="auto">
              <a:spcBef>
                <a:spcPts val="0"/>
              </a:spcBef>
              <a:spcAft>
                <a:spcPts val="0"/>
              </a:spcAft>
              <a:defRPr/>
            </a:pPr>
            <a:r>
              <a:rPr lang="he-IL" kern="0" dirty="0">
                <a:solidFill>
                  <a:prstClr val="black"/>
                </a:solidFill>
              </a:rPr>
              <a:t>של אוכלוסיית בני האדם, מהטכנולוגיה שפיתח האדם ומהעלייה ברמת החיים, שכדי לספק אותה בני האדם מכלים את המשאבים המוגבלים של כדור הארץ.</a:t>
            </a:r>
          </a:p>
          <a:p>
            <a:pPr fontAlgn="auto">
              <a:spcBef>
                <a:spcPts val="0"/>
              </a:spcBef>
              <a:spcAft>
                <a:spcPts val="0"/>
              </a:spcAft>
              <a:defRPr/>
            </a:pPr>
            <a:r>
              <a:rPr lang="he-IL" kern="0" dirty="0">
                <a:solidFill>
                  <a:prstClr val="black"/>
                </a:solidFill>
              </a:rPr>
              <a:t>עקב השפעת האדם על הסביבה, אנו נמצאים בעיצומו של משבר הנקרא </a:t>
            </a:r>
            <a:r>
              <a:rPr lang="he-IL" kern="0" dirty="0">
                <a:solidFill>
                  <a:srgbClr val="FF6600"/>
                </a:solidFill>
              </a:rPr>
              <a:t>משבר המגוון הביולוגי</a:t>
            </a:r>
            <a:r>
              <a:rPr lang="he-IL" kern="0" dirty="0">
                <a:solidFill>
                  <a:prstClr val="black"/>
                </a:solidFill>
              </a:rPr>
              <a:t>. הכחדה המונית של מיני צמחים ובעלי חיים כבר מתרחשת, בתי גידול נהרסים ומערכות אקולוגיות משתנות לבלי הכר.</a:t>
            </a:r>
          </a:p>
          <a:p>
            <a:pPr fontAlgn="auto">
              <a:spcBef>
                <a:spcPts val="0"/>
              </a:spcBef>
              <a:spcAft>
                <a:spcPts val="0"/>
              </a:spcAft>
              <a:defRPr/>
            </a:pPr>
            <a:r>
              <a:rPr lang="he-IL" kern="0" dirty="0">
                <a:solidFill>
                  <a:prstClr val="black"/>
                </a:solidFill>
              </a:rPr>
              <a:t>חוסר מודעות מספקת לצורך להגן על הסביבה ולחדש את משאביה האיץ אף הוא את הפגיעה בסביבה.</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prstClr val="black"/>
                </a:solidFill>
              </a:rPr>
              <a:t>בשיעור זה נעסוק </a:t>
            </a:r>
            <a:r>
              <a:rPr lang="he-IL" u="sng" kern="0" dirty="0">
                <a:solidFill>
                  <a:prstClr val="black"/>
                </a:solidFill>
              </a:rPr>
              <a:t>במגוון הביולוגי ובחשיבותו</a:t>
            </a:r>
            <a:r>
              <a:rPr lang="he-IL" kern="0" dirty="0">
                <a:solidFill>
                  <a:prstClr val="black"/>
                </a:solidFill>
              </a:rPr>
              <a:t>, </a:t>
            </a:r>
            <a:r>
              <a:rPr lang="he-IL" u="sng" kern="0" dirty="0">
                <a:solidFill>
                  <a:prstClr val="black"/>
                </a:solidFill>
              </a:rPr>
              <a:t>במשבר המגוון הביולוגי ובגורמים לו</a:t>
            </a:r>
            <a:r>
              <a:rPr lang="he-IL" kern="0" dirty="0">
                <a:solidFill>
                  <a:prstClr val="black"/>
                </a:solidFill>
              </a:rPr>
              <a:t>, </a:t>
            </a:r>
          </a:p>
          <a:p>
            <a:pPr fontAlgn="auto">
              <a:spcBef>
                <a:spcPts val="0"/>
              </a:spcBef>
              <a:spcAft>
                <a:spcPts val="0"/>
              </a:spcAft>
              <a:defRPr/>
            </a:pPr>
            <a:r>
              <a:rPr lang="he-IL" u="sng" kern="0" dirty="0">
                <a:solidFill>
                  <a:prstClr val="black"/>
                </a:solidFill>
              </a:rPr>
              <a:t>ובדרכים לצימצומו.</a:t>
            </a:r>
            <a:endParaRPr lang="he-IL" kern="0" dirty="0">
              <a:solidFill>
                <a:prstClr val="black"/>
              </a:solidFill>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4</a:t>
            </a:fld>
            <a:endParaRPr lang="he-IL" altLang="he-IL" sz="1100" dirty="0">
              <a:solidFill>
                <a:srgbClr val="BFBFBF"/>
              </a:solidFill>
            </a:endParaRPr>
          </a:p>
        </p:txBody>
      </p:sp>
      <p:grpSp>
        <p:nvGrpSpPr>
          <p:cNvPr id="10" name="קבוצה 9"/>
          <p:cNvGrpSpPr/>
          <p:nvPr/>
        </p:nvGrpSpPr>
        <p:grpSpPr>
          <a:xfrm>
            <a:off x="827584" y="2348880"/>
            <a:ext cx="7706471" cy="3240788"/>
            <a:chOff x="1444620" y="3967736"/>
            <a:chExt cx="7061697" cy="2834607"/>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8642" y="4632559"/>
              <a:ext cx="2741290" cy="1962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8496" y="4600587"/>
              <a:ext cx="2303200" cy="199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2178" y="4600586"/>
              <a:ext cx="1437314" cy="1992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מלבן 15"/>
            <p:cNvSpPr/>
            <p:nvPr/>
          </p:nvSpPr>
          <p:spPr>
            <a:xfrm>
              <a:off x="4680289" y="6212858"/>
              <a:ext cx="970137" cy="338554"/>
            </a:xfrm>
            <a:prstGeom prst="rect">
              <a:avLst/>
            </a:prstGeom>
          </p:spPr>
          <p:txBody>
            <a:bodyPr wrap="none">
              <a:spAutoFit/>
            </a:bodyPr>
            <a:lstStyle/>
            <a:p>
              <a:r>
                <a:rPr lang="he-IL" sz="1600" b="1" dirty="0">
                  <a:solidFill>
                    <a:prstClr val="white"/>
                  </a:solidFill>
                </a:rPr>
                <a:t>זאב אפור</a:t>
              </a:r>
            </a:p>
          </p:txBody>
        </p:sp>
        <p:sp>
          <p:nvSpPr>
            <p:cNvPr id="17" name="מלבן 16"/>
            <p:cNvSpPr/>
            <p:nvPr/>
          </p:nvSpPr>
          <p:spPr>
            <a:xfrm>
              <a:off x="6533450" y="6212858"/>
              <a:ext cx="990977" cy="338554"/>
            </a:xfrm>
            <a:prstGeom prst="rect">
              <a:avLst/>
            </a:prstGeom>
          </p:spPr>
          <p:txBody>
            <a:bodyPr wrap="none">
              <a:spAutoFit/>
            </a:bodyPr>
            <a:lstStyle/>
            <a:p>
              <a:r>
                <a:rPr lang="he-IL" sz="1600" b="1" dirty="0">
                  <a:solidFill>
                    <a:prstClr val="white"/>
                  </a:solidFill>
                </a:rPr>
                <a:t>צב מדברי</a:t>
              </a:r>
            </a:p>
          </p:txBody>
        </p:sp>
        <p:sp>
          <p:nvSpPr>
            <p:cNvPr id="18" name="מלבן 17"/>
            <p:cNvSpPr/>
            <p:nvPr/>
          </p:nvSpPr>
          <p:spPr>
            <a:xfrm>
              <a:off x="2612935" y="6254673"/>
              <a:ext cx="752129" cy="338554"/>
            </a:xfrm>
            <a:prstGeom prst="rect">
              <a:avLst/>
            </a:prstGeom>
          </p:spPr>
          <p:txBody>
            <a:bodyPr wrap="none">
              <a:spAutoFit/>
            </a:bodyPr>
            <a:lstStyle/>
            <a:p>
              <a:r>
                <a:rPr lang="he-IL" sz="1600" b="1" dirty="0">
                  <a:solidFill>
                    <a:prstClr val="white"/>
                  </a:solidFill>
                </a:rPr>
                <a:t>טיגריס</a:t>
              </a:r>
            </a:p>
          </p:txBody>
        </p:sp>
        <p:sp>
          <p:nvSpPr>
            <p:cNvPr id="19" name="מלבן 18"/>
            <p:cNvSpPr/>
            <p:nvPr/>
          </p:nvSpPr>
          <p:spPr>
            <a:xfrm>
              <a:off x="2391721" y="3967736"/>
              <a:ext cx="973343" cy="338554"/>
            </a:xfrm>
            <a:prstGeom prst="rect">
              <a:avLst/>
            </a:prstGeom>
          </p:spPr>
          <p:txBody>
            <a:bodyPr wrap="none">
              <a:spAutoFit/>
            </a:bodyPr>
            <a:lstStyle/>
            <a:p>
              <a:r>
                <a:rPr lang="he-IL" sz="1600" b="1" dirty="0">
                  <a:solidFill>
                    <a:prstClr val="white"/>
                  </a:solidFill>
                </a:rPr>
                <a:t>דב גריזלי</a:t>
              </a:r>
            </a:p>
          </p:txBody>
        </p:sp>
        <p:sp>
          <p:nvSpPr>
            <p:cNvPr id="21" name="מלבן 20"/>
            <p:cNvSpPr/>
            <p:nvPr/>
          </p:nvSpPr>
          <p:spPr>
            <a:xfrm>
              <a:off x="1444620" y="6571511"/>
              <a:ext cx="3881394" cy="230832"/>
            </a:xfrm>
            <a:prstGeom prst="rect">
              <a:avLst/>
            </a:prstGeom>
          </p:spPr>
          <p:txBody>
            <a:bodyPr wrap="square">
              <a:spAutoFit/>
            </a:bodyPr>
            <a:lstStyle/>
            <a:p>
              <a:pPr algn="l"/>
              <a:r>
                <a:rPr lang="en-US" sz="800" dirty="0">
                  <a:solidFill>
                    <a:prstClr val="black"/>
                  </a:solidFill>
                </a:rPr>
                <a:t>Hollingsworth, John and Karen/U.S. Fish and Wildlife Servic</a:t>
              </a:r>
              <a:r>
                <a:rPr lang="en-US" sz="900" dirty="0">
                  <a:solidFill>
                    <a:prstClr val="black"/>
                  </a:solidFill>
                </a:rPr>
                <a:t>e</a:t>
              </a:r>
              <a:endParaRPr lang="he-IL" sz="900" dirty="0">
                <a:solidFill>
                  <a:prstClr val="black"/>
                </a:solidFill>
              </a:endParaRPr>
            </a:p>
          </p:txBody>
        </p:sp>
        <p:sp>
          <p:nvSpPr>
            <p:cNvPr id="23" name="מלבן 22"/>
            <p:cNvSpPr/>
            <p:nvPr/>
          </p:nvSpPr>
          <p:spPr>
            <a:xfrm>
              <a:off x="4222440" y="6577641"/>
              <a:ext cx="2502907" cy="215444"/>
            </a:xfrm>
            <a:prstGeom prst="rect">
              <a:avLst/>
            </a:prstGeom>
          </p:spPr>
          <p:txBody>
            <a:bodyPr wrap="square">
              <a:spAutoFit/>
            </a:bodyPr>
            <a:lstStyle/>
            <a:p>
              <a:pPr algn="l"/>
              <a:r>
                <a:rPr lang="en-US" sz="800" dirty="0">
                  <a:solidFill>
                    <a:prstClr val="black"/>
                  </a:solidFill>
                </a:rPr>
                <a:t>Gary Kramer/ U.S. Fish and Wildlife Service</a:t>
              </a:r>
              <a:endParaRPr lang="he-IL" sz="800" dirty="0">
                <a:solidFill>
                  <a:prstClr val="black"/>
                </a:solidFill>
              </a:endParaRPr>
            </a:p>
          </p:txBody>
        </p:sp>
        <p:sp>
          <p:nvSpPr>
            <p:cNvPr id="24" name="מלבן 23"/>
            <p:cNvSpPr/>
            <p:nvPr/>
          </p:nvSpPr>
          <p:spPr>
            <a:xfrm>
              <a:off x="6220317" y="6581974"/>
              <a:ext cx="2286000" cy="188442"/>
            </a:xfrm>
            <a:prstGeom prst="rect">
              <a:avLst/>
            </a:prstGeom>
          </p:spPr>
          <p:txBody>
            <a:bodyPr wrap="square">
              <a:spAutoFit/>
            </a:bodyPr>
            <a:lstStyle/>
            <a:p>
              <a:pPr algn="l"/>
              <a:r>
                <a:rPr lang="en-US" sz="800" dirty="0">
                  <a:solidFill>
                    <a:prstClr val="black"/>
                  </a:solidFill>
                </a:rPr>
                <a:t>Hagerty, Ryan/U.S. Fish and Wildlife Service</a:t>
              </a:r>
              <a:endParaRPr lang="he-IL" sz="800" dirty="0">
                <a:solidFill>
                  <a:prstClr val="black"/>
                </a:solidFill>
              </a:endParaRPr>
            </a:p>
          </p:txBody>
        </p:sp>
      </p:grpSp>
      <p:sp>
        <p:nvSpPr>
          <p:cNvPr id="2" name="מלבן 1"/>
          <p:cNvSpPr/>
          <p:nvPr/>
        </p:nvSpPr>
        <p:spPr>
          <a:xfrm>
            <a:off x="2609725" y="2780928"/>
            <a:ext cx="3932487" cy="338554"/>
          </a:xfrm>
          <a:prstGeom prst="rect">
            <a:avLst/>
          </a:prstGeom>
        </p:spPr>
        <p:txBody>
          <a:bodyPr wrap="none">
            <a:spAutoFit/>
          </a:bodyPr>
          <a:lstStyle/>
          <a:p>
            <a:r>
              <a:rPr lang="he-IL" sz="1600" b="1" kern="0" dirty="0">
                <a:solidFill>
                  <a:prstClr val="black"/>
                </a:solidFill>
              </a:rPr>
              <a:t>דוגמאות לבעלי חיים הנמצאים בסכנת הכחדה</a:t>
            </a:r>
            <a:endParaRPr lang="he-IL" sz="1600" b="1" dirty="0"/>
          </a:p>
        </p:txBody>
      </p:sp>
    </p:spTree>
    <p:extLst>
      <p:ext uri="{BB962C8B-B14F-4D97-AF65-F5344CB8AC3E}">
        <p14:creationId xmlns:p14="http://schemas.microsoft.com/office/powerpoint/2010/main" val="26597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1DC4405-DE87-4039-B220-1CB77B04356B}" type="slidenum">
              <a:rPr lang="he-IL" smtClean="0"/>
              <a:pPr fontAlgn="base">
                <a:spcBef>
                  <a:spcPct val="0"/>
                </a:spcBef>
                <a:spcAft>
                  <a:spcPct val="0"/>
                </a:spcAft>
                <a:defRPr/>
              </a:pPr>
              <a:t>5</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 מקורות המגוון האקולוגי</a:t>
            </a:r>
            <a:endParaRPr lang="he-IL" sz="1800" dirty="0"/>
          </a:p>
        </p:txBody>
      </p:sp>
      <p:graphicFrame>
        <p:nvGraphicFramePr>
          <p:cNvPr id="7" name="דיאגרמה 6"/>
          <p:cNvGraphicFramePr/>
          <p:nvPr>
            <p:extLst>
              <p:ext uri="{D42A27DB-BD31-4B8C-83A1-F6EECF244321}">
                <p14:modId xmlns:p14="http://schemas.microsoft.com/office/powerpoint/2010/main" val="1184237620"/>
              </p:ext>
            </p:extLst>
          </p:nvPr>
        </p:nvGraphicFramePr>
        <p:xfrm>
          <a:off x="467544" y="529300"/>
          <a:ext cx="8420001" cy="5347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5</a:t>
            </a:fld>
            <a:endParaRPr lang="he-IL" altLang="he-IL" sz="1100" dirty="0">
              <a:solidFill>
                <a:srgbClr val="BFBFB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noProof="1">
                <a:solidFill>
                  <a:srgbClr val="FF6600"/>
                </a:solidFill>
                <a:ea typeface="+mn-ea"/>
              </a:rPr>
              <a:t>מחסומים ביו-גאוגרפיים: </a:t>
            </a:r>
            <a:r>
              <a:rPr lang="he-IL" sz="1800" b="1" dirty="0">
                <a:solidFill>
                  <a:srgbClr val="FF6600"/>
                </a:solidFill>
                <a:ea typeface="+mn-ea"/>
              </a:rPr>
              <a:t>אחד הגורמים להיווצרות מינים חדשים</a:t>
            </a:r>
            <a:endParaRPr lang="he-IL" sz="1800" dirty="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6713" y="588744"/>
            <a:ext cx="8178800" cy="341632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marL="285750" indent="-285750" fontAlgn="auto">
              <a:spcBef>
                <a:spcPts val="0"/>
              </a:spcBef>
              <a:spcAft>
                <a:spcPts val="0"/>
              </a:spcAft>
              <a:buFont typeface="Wingdings" panose="05000000000000000000" pitchFamily="2" charset="2"/>
              <a:buChar char="v"/>
              <a:defRPr/>
            </a:pPr>
            <a:r>
              <a:rPr lang="he-IL" kern="0" dirty="0">
                <a:solidFill>
                  <a:prstClr val="black"/>
                </a:solidFill>
              </a:rPr>
              <a:t>אחד המנגנונים המביאים ליצירת מינים חדשים הוא הפרדה </a:t>
            </a:r>
            <a:r>
              <a:rPr lang="he-IL" kern="0" dirty="0"/>
              <a:t>בעזרת</a:t>
            </a:r>
            <a:r>
              <a:rPr lang="he-IL" kern="0" dirty="0">
                <a:solidFill>
                  <a:prstClr val="black"/>
                </a:solidFill>
              </a:rPr>
              <a:t> </a:t>
            </a:r>
            <a:r>
              <a:rPr lang="he-IL" kern="0" dirty="0">
                <a:solidFill>
                  <a:schemeClr val="accent3"/>
                </a:solidFill>
              </a:rPr>
              <a:t>מחסום ביו-גאוגרפי </a:t>
            </a:r>
          </a:p>
          <a:p>
            <a:pPr fontAlgn="auto">
              <a:spcBef>
                <a:spcPts val="0"/>
              </a:spcBef>
              <a:spcAft>
                <a:spcPts val="0"/>
              </a:spcAft>
              <a:defRPr/>
            </a:pPr>
            <a:r>
              <a:rPr lang="he-IL" kern="0" dirty="0"/>
              <a:t>    בין שתי אוכלוסיות של אותו מין. </a:t>
            </a:r>
            <a:r>
              <a:rPr lang="he-IL" kern="0" dirty="0">
                <a:solidFill>
                  <a:prstClr val="black"/>
                </a:solidFill>
              </a:rPr>
              <a:t>המחסום (כגון: נהר, הר, ים ומפולת סלעים) מונע מעבר   </a:t>
            </a:r>
          </a:p>
          <a:p>
            <a:pPr fontAlgn="auto">
              <a:spcBef>
                <a:spcPts val="0"/>
              </a:spcBef>
              <a:spcAft>
                <a:spcPts val="0"/>
              </a:spcAft>
              <a:defRPr/>
            </a:pPr>
            <a:r>
              <a:rPr lang="he-IL" kern="0" dirty="0">
                <a:solidFill>
                  <a:prstClr val="black"/>
                </a:solidFill>
              </a:rPr>
              <a:t>    פרטים מאוכלוסייה אחת לאחרת.</a:t>
            </a:r>
          </a:p>
          <a:p>
            <a:pPr fontAlgn="auto">
              <a:spcBef>
                <a:spcPts val="0"/>
              </a:spcBef>
              <a:spcAft>
                <a:spcPts val="0"/>
              </a:spcAft>
              <a:defRPr/>
            </a:pPr>
            <a:r>
              <a:rPr lang="he-IL" kern="0" dirty="0">
                <a:solidFill>
                  <a:prstClr val="black"/>
                </a:solidFill>
              </a:rPr>
              <a:t>    אם התנאים הא-ביוטיים והביוטיים משני צדי המחסום שונים </a:t>
            </a:r>
            <a:r>
              <a:rPr lang="he-IL" kern="0" dirty="0"/>
              <a:t>אלו מאלו, עם השנים,    </a:t>
            </a:r>
          </a:p>
          <a:p>
            <a:pPr fontAlgn="auto">
              <a:spcBef>
                <a:spcPts val="0"/>
              </a:spcBef>
              <a:spcAft>
                <a:spcPts val="0"/>
              </a:spcAft>
              <a:defRPr/>
            </a:pPr>
            <a:r>
              <a:rPr lang="he-IL" kern="0" dirty="0">
                <a:solidFill>
                  <a:prstClr val="black"/>
                </a:solidFill>
              </a:rPr>
              <a:t>    בהשפעת </a:t>
            </a:r>
            <a:r>
              <a:rPr lang="he-IL" kern="0" dirty="0">
                <a:solidFill>
                  <a:schemeClr val="accent3"/>
                </a:solidFill>
              </a:rPr>
              <a:t>הברֵרה הטבעית, </a:t>
            </a:r>
            <a:r>
              <a:rPr lang="he-IL" kern="0" dirty="0"/>
              <a:t>יתפתחו בהדרגה שני </a:t>
            </a:r>
            <a:r>
              <a:rPr lang="he-IL" kern="0" dirty="0">
                <a:solidFill>
                  <a:prstClr val="black"/>
                </a:solidFill>
              </a:rPr>
              <a:t>מינים שונים מן המין המקורי.</a:t>
            </a:r>
          </a:p>
          <a:p>
            <a:pPr fontAlgn="auto">
              <a:spcBef>
                <a:spcPts val="0"/>
              </a:spcBef>
              <a:spcAft>
                <a:spcPts val="0"/>
              </a:spcAft>
              <a:defRPr/>
            </a:pPr>
            <a:endParaRPr lang="he-IL" kern="0" dirty="0">
              <a:solidFill>
                <a:prstClr val="black"/>
              </a:solidFill>
            </a:endParaRPr>
          </a:p>
          <a:p>
            <a:pPr marL="285750" indent="-285750" fontAlgn="auto">
              <a:spcBef>
                <a:spcPts val="0"/>
              </a:spcBef>
              <a:spcAft>
                <a:spcPts val="0"/>
              </a:spcAft>
              <a:buFont typeface="Wingdings" panose="05000000000000000000" pitchFamily="2" charset="2"/>
              <a:buChar char="v"/>
              <a:defRPr/>
            </a:pPr>
            <a:r>
              <a:rPr lang="he-IL" kern="0" dirty="0">
                <a:solidFill>
                  <a:prstClr val="black"/>
                </a:solidFill>
              </a:rPr>
              <a:t>בעידן המודרני, </a:t>
            </a:r>
            <a:r>
              <a:rPr lang="he-IL" kern="0" dirty="0"/>
              <a:t>לעתים </a:t>
            </a:r>
            <a:r>
              <a:rPr lang="he-IL" kern="0" dirty="0">
                <a:solidFill>
                  <a:schemeClr val="accent3"/>
                </a:solidFill>
              </a:rPr>
              <a:t>מעורבות האדם בטבע גורמת לביטול </a:t>
            </a:r>
            <a:r>
              <a:rPr lang="he-IL" kern="0" noProof="1">
                <a:solidFill>
                  <a:schemeClr val="accent3"/>
                </a:solidFill>
              </a:rPr>
              <a:t>המחסומים הגאוגרפיים</a:t>
            </a:r>
            <a:r>
              <a:rPr lang="he-IL" kern="0" noProof="1">
                <a:solidFill>
                  <a:prstClr val="black"/>
                </a:solidFill>
              </a:rPr>
              <a:t>. </a:t>
            </a:r>
            <a:r>
              <a:rPr lang="he-IL" kern="0" dirty="0">
                <a:solidFill>
                  <a:prstClr val="black"/>
                </a:solidFill>
              </a:rPr>
              <a:t>הדוגמה הבולטת היא העברת מינים ממקום למ</a:t>
            </a:r>
            <a:r>
              <a:rPr lang="he-IL" kern="0" dirty="0"/>
              <a:t>קום בעזרת ספינות, מטוסים ורכבות. מעורבות האדם מאפשרת מפגש בין מינים שלא היה מתאפשר בדרך הטבע, וכך מתבטלת השפעתו של מנגנון חשוב ביצירת מינים חדשים.</a:t>
            </a:r>
          </a:p>
          <a:p>
            <a:pPr fontAlgn="auto">
              <a:spcBef>
                <a:spcPts val="0"/>
              </a:spcBef>
              <a:spcAft>
                <a:spcPts val="0"/>
              </a:spcAft>
              <a:defRPr/>
            </a:pPr>
            <a:r>
              <a:rPr lang="he-IL" kern="0" dirty="0">
                <a:solidFill>
                  <a:prstClr val="black"/>
                </a:solidFill>
              </a:rPr>
              <a:t>     יתר על כן, נוצרים נזקים אקולוגיים אדירים ש</a:t>
            </a:r>
            <a:r>
              <a:rPr lang="he-IL" kern="0" dirty="0">
                <a:solidFill>
                  <a:schemeClr val="accent3"/>
                </a:solidFill>
              </a:rPr>
              <a:t>מינים פולשים </a:t>
            </a:r>
            <a:r>
              <a:rPr lang="he-IL" kern="0" dirty="0"/>
              <a:t>גורמים להם</a:t>
            </a:r>
          </a:p>
          <a:p>
            <a:pPr fontAlgn="auto">
              <a:spcBef>
                <a:spcPts val="0"/>
              </a:spcBef>
              <a:spcAft>
                <a:spcPts val="0"/>
              </a:spcAft>
              <a:defRPr/>
            </a:pPr>
            <a:r>
              <a:rPr lang="he-IL" kern="0" dirty="0"/>
              <a:t>     (בכך נדון בהמשך השיעור).</a:t>
            </a:r>
          </a:p>
        </p:txBody>
      </p:sp>
      <p:grpSp>
        <p:nvGrpSpPr>
          <p:cNvPr id="4" name="קבוצה 3"/>
          <p:cNvGrpSpPr/>
          <p:nvPr/>
        </p:nvGrpSpPr>
        <p:grpSpPr>
          <a:xfrm>
            <a:off x="381000" y="4149081"/>
            <a:ext cx="8202613" cy="2304256"/>
            <a:chOff x="381000" y="4029870"/>
            <a:chExt cx="8202613" cy="2304256"/>
          </a:xfrm>
        </p:grpSpPr>
        <p:sp>
          <p:nvSpPr>
            <p:cNvPr id="2" name="הסבר מלבני מעוגל 1"/>
            <p:cNvSpPr/>
            <p:nvPr/>
          </p:nvSpPr>
          <p:spPr>
            <a:xfrm>
              <a:off x="381000" y="4029870"/>
              <a:ext cx="8202613" cy="2304256"/>
            </a:xfrm>
            <a:prstGeom prst="wedgeRoundRectCallout">
              <a:avLst>
                <a:gd name="adj1" fmla="val -21147"/>
                <a:gd name="adj2" fmla="val 68338"/>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chemeClr val="tx1"/>
                </a:solidFill>
              </a:endParaRPr>
            </a:p>
          </p:txBody>
        </p:sp>
        <p:pic>
          <p:nvPicPr>
            <p:cNvPr id="3482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4245893"/>
              <a:ext cx="1554510" cy="181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מלבן 4"/>
            <p:cNvSpPr>
              <a:spLocks noChangeArrowheads="1"/>
            </p:cNvSpPr>
            <p:nvPr/>
          </p:nvSpPr>
          <p:spPr bwMode="auto">
            <a:xfrm>
              <a:off x="504032" y="4476968"/>
              <a:ext cx="576183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400" b="1" dirty="0"/>
                <a:t>אבי תורת האבולוציה היה צ'ארלס דרווין. הבסיס לתורה היה תצפית במגוון מיני בעלי חיים וצמחים שהתפתחו באיי גלפגוס. בין האיים שוררים תנאים שונים, ולכן, אף על פי שלמקצת המינים היה מוצא משותף, בהשפעת תהליך הברֵרה הטבעית הם התפתחו להיות מינים שונים זה מזה.</a:t>
              </a:r>
            </a:p>
            <a:p>
              <a:pPr eaLnBrk="1" hangingPunct="1"/>
              <a:r>
                <a:rPr lang="he-IL" altLang="he-IL" sz="1400" b="1" dirty="0"/>
                <a:t>הים בין האיים יצר מחסום ביו</a:t>
              </a:r>
              <a:r>
                <a:rPr lang="he-IL" altLang="he-IL" sz="1400" b="1" noProof="1"/>
                <a:t>-גאוגרפי </a:t>
              </a:r>
              <a:r>
                <a:rPr lang="he-IL" altLang="he-IL" sz="1400" b="1" dirty="0"/>
                <a:t>שתרם להיווצרות מינים שונים.</a:t>
              </a:r>
            </a:p>
          </p:txBody>
        </p:sp>
        <p:sp>
          <p:nvSpPr>
            <p:cNvPr id="5" name="מלבן 4"/>
            <p:cNvSpPr/>
            <p:nvPr/>
          </p:nvSpPr>
          <p:spPr>
            <a:xfrm>
              <a:off x="6640338" y="6046093"/>
              <a:ext cx="1316038" cy="261937"/>
            </a:xfrm>
            <a:prstGeom prst="rect">
              <a:avLst/>
            </a:prstGeom>
          </p:spPr>
          <p:txBody>
            <a:bodyPr wrap="none">
              <a:spAutoFit/>
            </a:bodyPr>
            <a:lstStyle/>
            <a:p>
              <a:pPr fontAlgn="auto">
                <a:spcBef>
                  <a:spcPts val="0"/>
                </a:spcBef>
                <a:spcAft>
                  <a:spcPts val="0"/>
                </a:spcAft>
                <a:defRPr/>
              </a:pPr>
              <a:r>
                <a:rPr lang="he-IL" sz="1100" kern="0" dirty="0">
                  <a:solidFill>
                    <a:prstClr val="black"/>
                  </a:solidFill>
                  <a:hlinkClick r:id="rId3"/>
                </a:rPr>
                <a:t>צילום: </a:t>
              </a:r>
              <a:r>
                <a:rPr lang="en-US" sz="1100" kern="0" dirty="0">
                  <a:solidFill>
                    <a:prstClr val="black"/>
                  </a:solidFill>
                  <a:hlinkClick r:id="rId3"/>
                </a:rPr>
                <a:t> J. Cameron</a:t>
              </a:r>
              <a:endParaRPr lang="he-IL" sz="1100" kern="0" dirty="0">
                <a:solidFill>
                  <a:prstClr val="black"/>
                </a:solidFill>
              </a:endParaRPr>
            </a:p>
          </p:txBody>
        </p:sp>
      </p:grpSp>
      <p:sp>
        <p:nvSpPr>
          <p:cNvPr id="11"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2" name="Slide Number Placeholder 8"/>
          <p:cNvSpPr txBox="1">
            <a:spLocks/>
          </p:cNvSpPr>
          <p:nvPr/>
        </p:nvSpPr>
        <p:spPr bwMode="auto">
          <a:xfrm>
            <a:off x="115094" y="6471668"/>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6</a:t>
            </a:fld>
            <a:endParaRPr lang="he-IL" altLang="he-IL" sz="1100" dirty="0">
              <a:solidFill>
                <a:srgbClr val="BFBFB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6457865-D647-489B-82E8-703838CE9089}" type="slidenum">
              <a:rPr lang="he-IL" smtClean="0"/>
              <a:pPr fontAlgn="base">
                <a:spcBef>
                  <a:spcPct val="0"/>
                </a:spcBef>
                <a:spcAft>
                  <a:spcPct val="0"/>
                </a:spcAft>
                <a:defRPr/>
              </a:pPr>
              <a:t>7</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בישראל יש מגוון מינים עשיר במיוחד</a:t>
            </a:r>
            <a:endParaRPr lang="he-IL" sz="1800" dirty="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594693"/>
            <a:ext cx="8676456" cy="2308324"/>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fontAlgn="auto">
              <a:spcBef>
                <a:spcPts val="0"/>
              </a:spcBef>
              <a:spcAft>
                <a:spcPts val="0"/>
              </a:spcAft>
              <a:defRPr/>
            </a:pPr>
            <a:r>
              <a:rPr lang="he-IL" kern="0" dirty="0">
                <a:solidFill>
                  <a:prstClr val="black"/>
                </a:solidFill>
              </a:rPr>
              <a:t>בשל מגוון </a:t>
            </a:r>
            <a:r>
              <a:rPr lang="he-IL" kern="0" dirty="0"/>
              <a:t>האזורים </a:t>
            </a:r>
            <a:r>
              <a:rPr lang="he-IL" kern="0" noProof="1"/>
              <a:t>הגאוגרפיים</a:t>
            </a:r>
            <a:r>
              <a:rPr lang="he-IL" kern="0" dirty="0"/>
              <a:t> ומגוון אזורי האקלים בישראל, ובשל הימצאותה של ישראל </a:t>
            </a:r>
          </a:p>
          <a:p>
            <a:pPr fontAlgn="auto">
              <a:spcBef>
                <a:spcPts val="0"/>
              </a:spcBef>
              <a:spcAft>
                <a:spcPts val="0"/>
              </a:spcAft>
              <a:defRPr/>
            </a:pPr>
            <a:r>
              <a:rPr lang="he-IL" kern="0" dirty="0"/>
              <a:t>בנתיב נדידת הציפורים, מגוון המינים בה גדול מאוד לעומת מדינות אחרות. </a:t>
            </a:r>
          </a:p>
          <a:p>
            <a:pPr fontAlgn="auto">
              <a:spcBef>
                <a:spcPts val="0"/>
              </a:spcBef>
              <a:spcAft>
                <a:spcPts val="0"/>
              </a:spcAft>
              <a:defRPr/>
            </a:pPr>
            <a:r>
              <a:rPr lang="he-IL" kern="0" dirty="0"/>
              <a:t>לדוגמה:</a:t>
            </a:r>
          </a:p>
          <a:p>
            <a:pPr fontAlgn="auto">
              <a:spcBef>
                <a:spcPts val="0"/>
              </a:spcBef>
              <a:spcAft>
                <a:spcPts val="0"/>
              </a:spcAft>
              <a:defRPr/>
            </a:pPr>
            <a:r>
              <a:rPr lang="he-IL" kern="0" dirty="0"/>
              <a:t>מספר מיני הצמחים למ"ר בישראל גבוה כמעט פי חמישה ממספר מיני הצמחים למ"ר באיטליה. </a:t>
            </a:r>
          </a:p>
          <a:p>
            <a:pPr fontAlgn="auto">
              <a:spcBef>
                <a:spcPts val="0"/>
              </a:spcBef>
              <a:spcAft>
                <a:spcPts val="0"/>
              </a:spcAft>
              <a:defRPr/>
            </a:pPr>
            <a:r>
              <a:rPr lang="he-IL" kern="0" dirty="0"/>
              <a:t>מספר מיני העופות למ"ר בישראל, גבוה פי שמונה ממספר </a:t>
            </a:r>
            <a:r>
              <a:rPr lang="he-IL" kern="0" dirty="0">
                <a:solidFill>
                  <a:prstClr val="black"/>
                </a:solidFill>
              </a:rPr>
              <a:t>מיני העופות למ"ר באנגליה.</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prstClr val="black"/>
                </a:solidFill>
              </a:rPr>
              <a:t>נוסף על כך, יש בישראל מספר גבוה יחסית של </a:t>
            </a:r>
            <a:r>
              <a:rPr lang="he-IL" u="sng" kern="0" dirty="0">
                <a:solidFill>
                  <a:srgbClr val="FF6600"/>
                </a:solidFill>
              </a:rPr>
              <a:t>מינים אנדמיים</a:t>
            </a:r>
            <a:r>
              <a:rPr lang="he-IL" kern="0" dirty="0">
                <a:solidFill>
                  <a:srgbClr val="FF6600"/>
                </a:solidFill>
              </a:rPr>
              <a:t> </a:t>
            </a:r>
          </a:p>
          <a:p>
            <a:pPr fontAlgn="auto">
              <a:spcBef>
                <a:spcPts val="0"/>
              </a:spcBef>
              <a:spcAft>
                <a:spcPts val="0"/>
              </a:spcAft>
              <a:defRPr/>
            </a:pPr>
            <a:r>
              <a:rPr lang="he-IL" kern="0" dirty="0">
                <a:solidFill>
                  <a:prstClr val="black"/>
                </a:solidFill>
              </a:rPr>
              <a:t>(מין אנדמי = מין שנמצא רק </a:t>
            </a:r>
            <a:r>
              <a:rPr lang="he-IL" kern="0" noProof="1">
                <a:solidFill>
                  <a:prstClr val="black"/>
                </a:solidFill>
              </a:rPr>
              <a:t>באזור גאוגרפי </a:t>
            </a:r>
            <a:r>
              <a:rPr lang="he-IL" kern="0" dirty="0">
                <a:solidFill>
                  <a:prstClr val="black"/>
                </a:solidFill>
              </a:rPr>
              <a:t>כלשהו).</a:t>
            </a:r>
          </a:p>
        </p:txBody>
      </p:sp>
      <p:grpSp>
        <p:nvGrpSpPr>
          <p:cNvPr id="2" name="קבוצה 1"/>
          <p:cNvGrpSpPr/>
          <p:nvPr/>
        </p:nvGrpSpPr>
        <p:grpSpPr>
          <a:xfrm>
            <a:off x="1979613" y="3280370"/>
            <a:ext cx="4743450" cy="2997617"/>
            <a:chOff x="1979613" y="2492375"/>
            <a:chExt cx="4743450" cy="2997617"/>
          </a:xfrm>
        </p:grpSpPr>
        <p:sp>
          <p:nvSpPr>
            <p:cNvPr id="36871" name="מלבן 1"/>
            <p:cNvSpPr>
              <a:spLocks noChangeArrowheads="1"/>
            </p:cNvSpPr>
            <p:nvPr/>
          </p:nvSpPr>
          <p:spPr bwMode="auto">
            <a:xfrm>
              <a:off x="1979613" y="5151438"/>
              <a:ext cx="41687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b="1" dirty="0">
                  <a:solidFill>
                    <a:srgbClr val="000000"/>
                  </a:solidFill>
                </a:rPr>
                <a:t>גרביל חולות – מין אנדמי לישראל</a:t>
              </a:r>
            </a:p>
          </p:txBody>
        </p:sp>
        <p:pic>
          <p:nvPicPr>
            <p:cNvPr id="36872"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6313" y="2492375"/>
              <a:ext cx="44767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מלבן 1"/>
            <p:cNvSpPr>
              <a:spLocks noChangeArrowheads="1"/>
            </p:cNvSpPr>
            <p:nvPr/>
          </p:nvSpPr>
          <p:spPr bwMode="auto">
            <a:xfrm>
              <a:off x="4375150" y="4933950"/>
              <a:ext cx="2347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200" dirty="0"/>
                <a:t>ד"ר ירון זיו – אוניברסיטת בן-גוריון ©</a:t>
              </a:r>
              <a:endParaRPr lang="en-US" altLang="he-IL" sz="1200" dirty="0"/>
            </a:p>
          </p:txBody>
        </p:sp>
      </p:gr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7</a:t>
            </a:fld>
            <a:endParaRPr lang="he-IL" altLang="he-IL" sz="1100" dirty="0">
              <a:solidFill>
                <a:srgbClr val="BFBFB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 חשיבות המגוון הביולוגי</a:t>
            </a:r>
            <a:endParaRPr lang="he-IL" sz="1800" dirty="0"/>
          </a:p>
        </p:txBody>
      </p:sp>
      <p:sp>
        <p:nvSpPr>
          <p:cNvPr id="37893" name="מלבן 1"/>
          <p:cNvSpPr>
            <a:spLocks noChangeArrowheads="1"/>
          </p:cNvSpPr>
          <p:nvPr/>
        </p:nvSpPr>
        <p:spPr bwMode="auto">
          <a:xfrm>
            <a:off x="231775" y="544711"/>
            <a:ext cx="8509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dirty="0">
                <a:solidFill>
                  <a:srgbClr val="000000"/>
                </a:solidFill>
              </a:rPr>
              <a:t>קיום האנושות תלוי במשאבי </a:t>
            </a:r>
            <a:r>
              <a:rPr lang="he-IL" altLang="he-IL" dirty="0"/>
              <a:t>הטבע. עושר החיים – המגוון הביולוגי – הוא היסוד לחיינו.</a:t>
            </a:r>
          </a:p>
          <a:p>
            <a:pPr eaLnBrk="1" hangingPunct="1"/>
            <a:r>
              <a:rPr lang="he-IL" altLang="he-IL" dirty="0"/>
              <a:t>המערכות הטבעיות מספקות לנו שירותים כגון: </a:t>
            </a:r>
          </a:p>
          <a:p>
            <a:pPr marL="285750" indent="-285750" eaLnBrk="1" hangingPunct="1">
              <a:buFont typeface="Wingdings" panose="05000000000000000000" pitchFamily="2" charset="2"/>
              <a:buChar char="v"/>
            </a:pPr>
            <a:r>
              <a:rPr lang="he-IL" altLang="he-IL" dirty="0"/>
              <a:t>מזון, </a:t>
            </a:r>
          </a:p>
          <a:p>
            <a:pPr marL="285750" indent="-285750" eaLnBrk="1" hangingPunct="1">
              <a:buFont typeface="Wingdings" panose="05000000000000000000" pitchFamily="2" charset="2"/>
              <a:buChar char="v"/>
            </a:pPr>
            <a:r>
              <a:rPr lang="he-IL" altLang="he-IL" dirty="0"/>
              <a:t>האבקה של גידולי החקלאות, </a:t>
            </a:r>
          </a:p>
          <a:p>
            <a:pPr marL="285750" indent="-285750" eaLnBrk="1" hangingPunct="1">
              <a:buFont typeface="Wingdings" panose="05000000000000000000" pitchFamily="2" charset="2"/>
              <a:buChar char="v"/>
            </a:pPr>
            <a:r>
              <a:rPr lang="he-IL" altLang="he-IL" dirty="0"/>
              <a:t>מאגר גנים למזון ותרופות, </a:t>
            </a:r>
          </a:p>
          <a:p>
            <a:pPr marL="285750" indent="-285750" eaLnBrk="1" hangingPunct="1">
              <a:buFont typeface="Wingdings" panose="05000000000000000000" pitchFamily="2" charset="2"/>
              <a:buChar char="v"/>
            </a:pPr>
            <a:r>
              <a:rPr lang="he-IL" altLang="he-IL" dirty="0"/>
              <a:t>שמירת על הרכב האוויר, </a:t>
            </a:r>
          </a:p>
          <a:p>
            <a:pPr marL="285750" indent="-285750" eaLnBrk="1" hangingPunct="1">
              <a:buFont typeface="Wingdings" panose="05000000000000000000" pitchFamily="2" charset="2"/>
              <a:buChar char="v"/>
            </a:pPr>
            <a:r>
              <a:rPr lang="he-IL" altLang="he-IL" dirty="0"/>
              <a:t>פוריות הקרקע</a:t>
            </a:r>
          </a:p>
          <a:p>
            <a:pPr marL="285750" indent="-285750" eaLnBrk="1" hangingPunct="1">
              <a:buFont typeface="Wingdings" panose="05000000000000000000" pitchFamily="2" charset="2"/>
              <a:buChar char="v"/>
            </a:pPr>
            <a:r>
              <a:rPr lang="he-IL" altLang="he-IL" dirty="0"/>
              <a:t>מקום לטיולים, להנאה ולהשראה</a:t>
            </a:r>
          </a:p>
          <a:p>
            <a:pPr eaLnBrk="1" hangingPunct="1"/>
            <a:r>
              <a:rPr lang="he-IL" altLang="he-IL" dirty="0"/>
              <a:t>(קראו עוד על כך בספר הלימוד, </a:t>
            </a:r>
            <a:r>
              <a:rPr lang="he-IL" altLang="he-IL" noProof="1"/>
              <a:t>עמ' </a:t>
            </a:r>
            <a:r>
              <a:rPr lang="he-IL" altLang="he-IL" dirty="0"/>
              <a:t>143). </a:t>
            </a:r>
          </a:p>
          <a:p>
            <a:pPr algn="ctr" eaLnBrk="1" hangingPunct="1"/>
            <a:endParaRPr lang="he-IL" altLang="he-IL" dirty="0"/>
          </a:p>
          <a:p>
            <a:pPr algn="ctr" eaLnBrk="1" hangingPunct="1"/>
            <a:r>
              <a:rPr lang="he-IL" altLang="he-IL" dirty="0"/>
              <a:t>האתגר העומד בפני האנושות הוא מציאת הנתיב שבו יימשך הפיתוח האנושי, אך גם יישמרו המערכות האקולוגיות כשהן בריאות ומתפקדות.</a:t>
            </a: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107960" y="6465119"/>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8</a:t>
            </a:fld>
            <a:endParaRPr lang="he-IL" altLang="he-IL" sz="1100" dirty="0">
              <a:solidFill>
                <a:srgbClr val="BFBFBF"/>
              </a:solidFill>
            </a:endParaRPr>
          </a:p>
        </p:txBody>
      </p:sp>
      <p:grpSp>
        <p:nvGrpSpPr>
          <p:cNvPr id="11" name="קבוצה 10"/>
          <p:cNvGrpSpPr/>
          <p:nvPr/>
        </p:nvGrpSpPr>
        <p:grpSpPr>
          <a:xfrm>
            <a:off x="251520" y="3933056"/>
            <a:ext cx="8447572" cy="2847221"/>
            <a:chOff x="251520" y="4162655"/>
            <a:chExt cx="8447572" cy="2847221"/>
          </a:xfrm>
        </p:grpSpPr>
        <p:grpSp>
          <p:nvGrpSpPr>
            <p:cNvPr id="9" name="קבוצה 8"/>
            <p:cNvGrpSpPr/>
            <p:nvPr/>
          </p:nvGrpSpPr>
          <p:grpSpPr>
            <a:xfrm>
              <a:off x="251520" y="4176273"/>
              <a:ext cx="5593988" cy="2376263"/>
              <a:chOff x="1331640" y="4293097"/>
              <a:chExt cx="5593988" cy="2376263"/>
            </a:xfrm>
          </p:grpSpPr>
          <p:pic>
            <p:nvPicPr>
              <p:cNvPr id="1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4301833"/>
                <a:ext cx="2285530" cy="187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293097"/>
                <a:ext cx="2353628" cy="1872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לבן 2"/>
              <p:cNvSpPr/>
              <p:nvPr/>
            </p:nvSpPr>
            <p:spPr>
              <a:xfrm>
                <a:off x="4860032" y="6330806"/>
                <a:ext cx="1810111" cy="338554"/>
              </a:xfrm>
              <a:prstGeom prst="rect">
                <a:avLst/>
              </a:prstGeom>
            </p:spPr>
            <p:txBody>
              <a:bodyPr wrap="none">
                <a:spAutoFit/>
              </a:bodyPr>
              <a:lstStyle/>
              <a:p>
                <a:r>
                  <a:rPr lang="he-IL" altLang="he-IL" sz="1600" b="1" dirty="0">
                    <a:solidFill>
                      <a:prstClr val="black"/>
                    </a:solidFill>
                  </a:rPr>
                  <a:t>שירותי אספקת מזון</a:t>
                </a:r>
                <a:endParaRPr lang="he-IL" sz="1600" b="1" dirty="0"/>
              </a:p>
            </p:txBody>
          </p:sp>
          <p:sp>
            <p:nvSpPr>
              <p:cNvPr id="13" name="מלבן 12"/>
              <p:cNvSpPr/>
              <p:nvPr/>
            </p:nvSpPr>
            <p:spPr>
              <a:xfrm>
                <a:off x="1331640" y="6295703"/>
                <a:ext cx="2786340" cy="338554"/>
              </a:xfrm>
              <a:prstGeom prst="rect">
                <a:avLst/>
              </a:prstGeom>
            </p:spPr>
            <p:txBody>
              <a:bodyPr wrap="none">
                <a:spAutoFit/>
              </a:bodyPr>
              <a:lstStyle/>
              <a:p>
                <a:r>
                  <a:rPr lang="he-IL" altLang="he-IL" sz="1600" b="1" dirty="0">
                    <a:solidFill>
                      <a:prstClr val="black"/>
                    </a:solidFill>
                  </a:rPr>
                  <a:t>שירותי האבקת צמחים חקלאיים</a:t>
                </a:r>
                <a:endParaRPr lang="he-IL" sz="1600" b="1" dirty="0"/>
              </a:p>
            </p:txBody>
          </p:sp>
          <p:sp>
            <p:nvSpPr>
              <p:cNvPr id="14" name="מלבן 1"/>
              <p:cNvSpPr>
                <a:spLocks noChangeArrowheads="1"/>
              </p:cNvSpPr>
              <p:nvPr/>
            </p:nvSpPr>
            <p:spPr bwMode="auto">
              <a:xfrm>
                <a:off x="3335315" y="6093296"/>
                <a:ext cx="601447"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5000"/>
                  </a:lnSpc>
                  <a:spcAft>
                    <a:spcPts val="1000"/>
                  </a:spcAft>
                </a:pPr>
                <a:r>
                  <a:rPr lang="he-IL" altLang="he-IL" sz="1000" dirty="0">
                    <a:solidFill>
                      <a:srgbClr val="1F497D"/>
                    </a:solidFill>
                    <a:latin typeface="Calibri" pitchFamily="34" charset="0"/>
                  </a:rPr>
                  <a:t>אורה בר</a:t>
                </a:r>
                <a:endParaRPr lang="en-US" altLang="he-IL" sz="1000" dirty="0">
                  <a:solidFill>
                    <a:srgbClr val="000000"/>
                  </a:solidFill>
                  <a:latin typeface="Calibri" pitchFamily="34" charset="0"/>
                </a:endParaRPr>
              </a:p>
            </p:txBody>
          </p:sp>
          <p:sp>
            <p:nvSpPr>
              <p:cNvPr id="4" name="מלבן 3"/>
              <p:cNvSpPr/>
              <p:nvPr/>
            </p:nvSpPr>
            <p:spPr>
              <a:xfrm>
                <a:off x="4572000" y="6153502"/>
                <a:ext cx="2250936" cy="246221"/>
              </a:xfrm>
              <a:prstGeom prst="rect">
                <a:avLst/>
              </a:prstGeom>
            </p:spPr>
            <p:txBody>
              <a:bodyPr wrap="none">
                <a:spAutoFit/>
              </a:bodyPr>
              <a:lstStyle/>
              <a:p>
                <a:pPr>
                  <a:spcAft>
                    <a:spcPts val="0"/>
                  </a:spcAft>
                </a:pPr>
                <a:r>
                  <a:rPr lang="en-US" sz="1000" dirty="0" err="1">
                    <a:latin typeface="Calibri"/>
                    <a:ea typeface="Calibri"/>
                    <a:cs typeface="Arial"/>
                  </a:rPr>
                  <a:t>mycola</a:t>
                </a:r>
                <a:r>
                  <a:rPr lang="en-US" sz="1000" dirty="0">
                    <a:latin typeface="Calibri"/>
                    <a:ea typeface="Calibri"/>
                    <a:cs typeface="Arial"/>
                  </a:rPr>
                  <a:t>/shutterstock.com/asap creative</a:t>
                </a:r>
                <a:endParaRPr lang="en-US" sz="1000" dirty="0">
                  <a:effectLst/>
                  <a:latin typeface="Calibri"/>
                  <a:ea typeface="Calibri"/>
                  <a:cs typeface="Arial"/>
                </a:endParaRPr>
              </a:p>
            </p:txBody>
          </p:sp>
        </p:grpSp>
        <p:sp>
          <p:nvSpPr>
            <p:cNvPr id="5" name="מלבן 4"/>
            <p:cNvSpPr/>
            <p:nvPr/>
          </p:nvSpPr>
          <p:spPr>
            <a:xfrm>
              <a:off x="6213077" y="5992683"/>
              <a:ext cx="2470548" cy="246221"/>
            </a:xfrm>
            <a:prstGeom prst="rect">
              <a:avLst/>
            </a:prstGeom>
          </p:spPr>
          <p:txBody>
            <a:bodyPr wrap="none">
              <a:spAutoFit/>
            </a:bodyPr>
            <a:lstStyle/>
            <a:p>
              <a:pPr>
                <a:spcAft>
                  <a:spcPts val="0"/>
                </a:spcAft>
              </a:pPr>
              <a:r>
                <a:rPr lang="en-US" sz="1000" dirty="0" err="1">
                  <a:latin typeface="Calibri"/>
                  <a:ea typeface="Calibri"/>
                  <a:cs typeface="Arial"/>
                </a:rPr>
                <a:t>Andrey</a:t>
              </a:r>
              <a:r>
                <a:rPr lang="en-US" sz="1000" dirty="0">
                  <a:latin typeface="Calibri"/>
                  <a:ea typeface="Calibri"/>
                  <a:cs typeface="Arial"/>
                </a:rPr>
                <a:t> </a:t>
              </a:r>
              <a:r>
                <a:rPr lang="en-US" sz="1000" dirty="0" err="1">
                  <a:latin typeface="Calibri"/>
                  <a:ea typeface="Calibri"/>
                  <a:cs typeface="Arial"/>
                </a:rPr>
                <a:t>tiyk</a:t>
              </a:r>
              <a:r>
                <a:rPr lang="en-US" sz="1000" dirty="0">
                  <a:latin typeface="Calibri"/>
                  <a:ea typeface="Calibri"/>
                  <a:cs typeface="Arial"/>
                </a:rPr>
                <a:t>/shutterstock.com/asap creative</a:t>
              </a:r>
              <a:endParaRPr lang="en-US" sz="1000" dirty="0">
                <a:effectLst/>
                <a:latin typeface="Calibri"/>
                <a:ea typeface="Calibri"/>
                <a:cs typeface="Arial"/>
              </a:endParaRPr>
            </a:p>
          </p:txBody>
        </p:sp>
        <p:sp>
          <p:nvSpPr>
            <p:cNvPr id="15" name="מלבן 14"/>
            <p:cNvSpPr/>
            <p:nvPr/>
          </p:nvSpPr>
          <p:spPr>
            <a:xfrm>
              <a:off x="5508104" y="6178879"/>
              <a:ext cx="3190988" cy="830997"/>
            </a:xfrm>
            <a:prstGeom prst="rect">
              <a:avLst/>
            </a:prstGeom>
          </p:spPr>
          <p:txBody>
            <a:bodyPr wrap="square">
              <a:spAutoFit/>
            </a:bodyPr>
            <a:lstStyle/>
            <a:p>
              <a:r>
                <a:rPr lang="he-IL" altLang="he-IL" sz="1600" b="1" dirty="0">
                  <a:solidFill>
                    <a:prstClr val="black"/>
                  </a:solidFill>
                </a:rPr>
                <a:t>שירותי בית גידול – </a:t>
              </a:r>
              <a:r>
                <a:rPr lang="he-IL" sz="1600" b="1" dirty="0">
                  <a:solidFill>
                    <a:prstClr val="black"/>
                  </a:solidFill>
                </a:rPr>
                <a:t>העלאת </a:t>
              </a:r>
            </a:p>
            <a:p>
              <a:r>
                <a:rPr lang="he-IL" sz="1600" b="1" dirty="0">
                  <a:solidFill>
                    <a:prstClr val="black"/>
                  </a:solidFill>
                </a:rPr>
                <a:t>ריכוז החמצן והורדת ריכוז </a:t>
              </a:r>
            </a:p>
            <a:p>
              <a:r>
                <a:rPr lang="he-IL" sz="1600" b="1" dirty="0">
                  <a:solidFill>
                    <a:prstClr val="black"/>
                  </a:solidFill>
                </a:rPr>
                <a:t>הפחמן הדו חמצני באוויר</a:t>
              </a:r>
              <a:endParaRPr lang="he-IL" sz="1600" b="1"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4162655"/>
              <a:ext cx="2468471" cy="1874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מלבן 1"/>
          <p:cNvSpPr>
            <a:spLocks noChangeArrowheads="1"/>
          </p:cNvSpPr>
          <p:nvPr/>
        </p:nvSpPr>
        <p:spPr bwMode="auto">
          <a:xfrm>
            <a:off x="395288" y="677009"/>
            <a:ext cx="8208962" cy="5909310"/>
          </a:xfrm>
          <a:prstGeom prst="rect">
            <a:avLst/>
          </a:prstGeom>
          <a:noFill/>
          <a:ln>
            <a:noFill/>
          </a:ln>
          <a:extLst/>
        </p:spPr>
        <p:txBody>
          <a:bodyPr>
            <a:spAutoFit/>
          </a:bodyPr>
          <a:lstStyle/>
          <a:p>
            <a:pPr>
              <a:defRPr/>
            </a:pPr>
            <a:r>
              <a:rPr lang="he-IL" dirty="0">
                <a:solidFill>
                  <a:prstClr val="black"/>
                </a:solidFill>
                <a:cs typeface="Arial"/>
              </a:rPr>
              <a:t>מרבית </a:t>
            </a:r>
            <a:r>
              <a:rPr lang="he-IL" noProof="1">
                <a:solidFill>
                  <a:prstClr val="black"/>
                </a:solidFill>
                <a:cs typeface="Arial"/>
              </a:rPr>
              <a:t>הפֵּרות</a:t>
            </a:r>
            <a:r>
              <a:rPr lang="he-IL" dirty="0">
                <a:solidFill>
                  <a:prstClr val="black"/>
                </a:solidFill>
                <a:cs typeface="Arial"/>
              </a:rPr>
              <a:t> והירקות שאנו אוכלים נוצרו מפרחים </a:t>
            </a:r>
          </a:p>
          <a:p>
            <a:pPr>
              <a:defRPr/>
            </a:pPr>
            <a:r>
              <a:rPr lang="he-IL" dirty="0">
                <a:solidFill>
                  <a:prstClr val="black"/>
                </a:solidFill>
                <a:cs typeface="Arial"/>
              </a:rPr>
              <a:t>שעברו הפריה בגרגרי אבקה שהועברו מפרח אחר </a:t>
            </a:r>
          </a:p>
          <a:p>
            <a:pPr>
              <a:defRPr/>
            </a:pPr>
            <a:r>
              <a:rPr lang="he-IL" dirty="0">
                <a:solidFill>
                  <a:prstClr val="black"/>
                </a:solidFill>
                <a:cs typeface="Arial"/>
              </a:rPr>
              <a:t>על ידי בעלי חיים (בדרך כלל חרקים). </a:t>
            </a:r>
            <a:r>
              <a:rPr lang="he-IL" u="sng" dirty="0">
                <a:solidFill>
                  <a:prstClr val="black"/>
                </a:solidFill>
                <a:cs typeface="Arial"/>
              </a:rPr>
              <a:t>בלא שירותי </a:t>
            </a:r>
          </a:p>
          <a:p>
            <a:pPr>
              <a:defRPr/>
            </a:pPr>
            <a:r>
              <a:rPr lang="he-IL" u="sng" dirty="0">
                <a:solidFill>
                  <a:prstClr val="black"/>
                </a:solidFill>
                <a:cs typeface="Arial"/>
              </a:rPr>
              <a:t>האבקה אלו, לא יתפתחו פֵּרות וירקות </a:t>
            </a:r>
            <a:r>
              <a:rPr lang="he-IL" dirty="0">
                <a:solidFill>
                  <a:prstClr val="black"/>
                </a:solidFill>
                <a:cs typeface="Arial"/>
              </a:rPr>
              <a:t>כגון תפוחים, </a:t>
            </a:r>
          </a:p>
          <a:p>
            <a:pPr>
              <a:defRPr/>
            </a:pPr>
            <a:r>
              <a:rPr lang="he-IL" dirty="0">
                <a:solidFill>
                  <a:prstClr val="black"/>
                </a:solidFill>
                <a:cs typeface="Arial"/>
              </a:rPr>
              <a:t>עגבניות, קישואים, מלפפונים, אבוקדו, אפרסקים, </a:t>
            </a:r>
          </a:p>
          <a:p>
            <a:pPr>
              <a:defRPr/>
            </a:pPr>
            <a:r>
              <a:rPr lang="he-IL" dirty="0">
                <a:solidFill>
                  <a:prstClr val="black"/>
                </a:solidFill>
                <a:cs typeface="Arial"/>
              </a:rPr>
              <a:t>חצילים, מנגו, ענבים </a:t>
            </a:r>
            <a:r>
              <a:rPr lang="he-IL" dirty="0">
                <a:cs typeface="Arial"/>
              </a:rPr>
              <a:t>וכל השקדים והאגוזים למיניהם. </a:t>
            </a:r>
          </a:p>
          <a:p>
            <a:pPr>
              <a:defRPr/>
            </a:pPr>
            <a:r>
              <a:rPr lang="he-IL" dirty="0">
                <a:cs typeface="Arial"/>
              </a:rPr>
              <a:t>(כל הפֵּרות והירקות שיש בהם זרעים הם פֵּרות </a:t>
            </a:r>
          </a:p>
          <a:p>
            <a:pPr>
              <a:defRPr/>
            </a:pPr>
            <a:r>
              <a:rPr lang="he-IL" dirty="0">
                <a:cs typeface="Arial"/>
              </a:rPr>
              <a:t>שנוצרו בתהליך הפריה. לקיום ההפריה נחוצה האבקה).</a:t>
            </a:r>
          </a:p>
          <a:p>
            <a:pPr lvl="0">
              <a:defRPr/>
            </a:pPr>
            <a:endParaRPr lang="he-IL" dirty="0">
              <a:cs typeface="Arial"/>
            </a:endParaRPr>
          </a:p>
          <a:p>
            <a:pPr lvl="0">
              <a:defRPr/>
            </a:pPr>
            <a:endParaRPr lang="he-IL" dirty="0">
              <a:solidFill>
                <a:prstClr val="black"/>
              </a:solidFill>
              <a:cs typeface="Arial"/>
            </a:endParaRPr>
          </a:p>
          <a:p>
            <a:pPr lvl="0">
              <a:defRPr/>
            </a:pPr>
            <a:endParaRPr lang="he-IL" dirty="0">
              <a:solidFill>
                <a:prstClr val="black"/>
              </a:solidFill>
              <a:cs typeface="Arial"/>
            </a:endParaRPr>
          </a:p>
          <a:p>
            <a:pPr lvl="0">
              <a:defRPr/>
            </a:pPr>
            <a:r>
              <a:rPr lang="he-IL" dirty="0">
                <a:solidFill>
                  <a:prstClr val="black"/>
                </a:solidFill>
                <a:cs typeface="Arial"/>
              </a:rPr>
              <a:t>במקומות רבים דווח על ירידה ביבולים עקב מחסור במאביקים. </a:t>
            </a:r>
          </a:p>
          <a:p>
            <a:pPr>
              <a:defRPr/>
            </a:pPr>
            <a:r>
              <a:rPr lang="he-IL" dirty="0">
                <a:solidFill>
                  <a:prstClr val="black"/>
                </a:solidFill>
                <a:cs typeface="Arial"/>
              </a:rPr>
              <a:t>אחת הסיבות לפגיעה בדבורת הדבש, שהיא אחד המאביקים המרכזיים, היא פלישה של דבורה אסייתית בשם</a:t>
            </a:r>
            <a:r>
              <a:rPr lang="en-US" dirty="0">
                <a:solidFill>
                  <a:prstClr val="black"/>
                </a:solidFill>
                <a:cs typeface="Arial"/>
              </a:rPr>
              <a:t>Apis cerana </a:t>
            </a:r>
            <a:r>
              <a:rPr lang="he-IL" dirty="0">
                <a:solidFill>
                  <a:prstClr val="black"/>
                </a:solidFill>
                <a:cs typeface="Arial"/>
              </a:rPr>
              <a:t> דרך אניות סוחר לאוסטרליה, לדרום אמריקה וצפונה, לספרד, לצפון אפריקה, למצרים, לסעודיה, לירדן וכעת הגיעה גם לאילת. </a:t>
            </a:r>
          </a:p>
          <a:p>
            <a:pPr>
              <a:defRPr/>
            </a:pPr>
            <a:r>
              <a:rPr lang="he-IL" u="sng" dirty="0">
                <a:solidFill>
                  <a:prstClr val="black"/>
                </a:solidFill>
                <a:cs typeface="Arial"/>
              </a:rPr>
              <a:t>הדבורה האסייתית גורמת נזקים גדולים לדבורים המקומיות</a:t>
            </a:r>
            <a:r>
              <a:rPr lang="he-IL" dirty="0">
                <a:solidFill>
                  <a:prstClr val="black"/>
                </a:solidFill>
                <a:cs typeface="Arial"/>
              </a:rPr>
              <a:t>:</a:t>
            </a:r>
          </a:p>
          <a:p>
            <a:pPr marL="285750" indent="-285750">
              <a:buFontTx/>
              <a:buChar char="-"/>
              <a:defRPr/>
            </a:pPr>
            <a:r>
              <a:rPr lang="he-IL" dirty="0">
                <a:solidFill>
                  <a:prstClr val="black"/>
                </a:solidFill>
                <a:cs typeface="Arial"/>
              </a:rPr>
              <a:t>הדבורה האסייתית מתחרה על איסוף צוף ואבקת פרחים, אך אינה מייצרת דבש ואינה   </a:t>
            </a:r>
          </a:p>
          <a:p>
            <a:pPr>
              <a:defRPr/>
            </a:pPr>
            <a:r>
              <a:rPr lang="he-IL" dirty="0">
                <a:solidFill>
                  <a:prstClr val="black"/>
                </a:solidFill>
                <a:cs typeface="Arial"/>
              </a:rPr>
              <a:t>    נחשבת למאביקה מועילה בפרחי המטעים. </a:t>
            </a:r>
          </a:p>
          <a:p>
            <a:pPr marL="285750" indent="-285750">
              <a:buFontTx/>
              <a:buChar char="-"/>
              <a:defRPr/>
            </a:pPr>
            <a:r>
              <a:rPr lang="he-IL" dirty="0">
                <a:solidFill>
                  <a:prstClr val="black"/>
                </a:solidFill>
                <a:cs typeface="Arial"/>
              </a:rPr>
              <a:t>בעיה חמורה יותר היא, שהדבורה האסייתית נושאת בגופה טפיל מיקרוסקופי שאינו מזיק   </a:t>
            </a:r>
          </a:p>
          <a:p>
            <a:pPr>
              <a:defRPr/>
            </a:pPr>
            <a:r>
              <a:rPr lang="he-IL" dirty="0">
                <a:solidFill>
                  <a:prstClr val="black"/>
                </a:solidFill>
                <a:cs typeface="Arial"/>
              </a:rPr>
              <a:t>    לה, אך ממית את דבורי הדבש המקומיות בארצות שהיא פולשת אליהן. </a:t>
            </a:r>
          </a:p>
          <a:p>
            <a:pPr>
              <a:defRPr/>
            </a:pPr>
            <a:r>
              <a:rPr lang="he-IL" dirty="0">
                <a:solidFill>
                  <a:prstClr val="black"/>
                </a:solidFill>
                <a:cs typeface="Arial"/>
              </a:rPr>
              <a:t>זו אח</a:t>
            </a:r>
            <a:r>
              <a:rPr lang="he-IL" dirty="0">
                <a:solidFill>
                  <a:srgbClr val="000000"/>
                </a:solidFill>
                <a:cs typeface="Arial"/>
              </a:rPr>
              <a:t>ת הדוגמאות לנזקים האקולוגיים הנגרמים על ידי </a:t>
            </a:r>
            <a:r>
              <a:rPr lang="he-IL" u="sng" dirty="0">
                <a:solidFill>
                  <a:srgbClr val="FF6600"/>
                </a:solidFill>
                <a:cs typeface="Arial"/>
              </a:rPr>
              <a:t>מינים פולשים</a:t>
            </a:r>
            <a:r>
              <a:rPr lang="he-IL" dirty="0">
                <a:solidFill>
                  <a:srgbClr val="FF6600"/>
                </a:solidFill>
                <a:cs typeface="Arial"/>
              </a:rPr>
              <a:t>*</a:t>
            </a:r>
            <a:r>
              <a:rPr lang="he-IL" dirty="0">
                <a:solidFill>
                  <a:srgbClr val="000000"/>
                </a:solidFill>
                <a:cs typeface="Arial"/>
              </a:rPr>
              <a:t>.</a:t>
            </a:r>
          </a:p>
        </p:txBody>
      </p:sp>
      <p:sp>
        <p:nvSpPr>
          <p:cNvPr id="6" name="כותרת 5"/>
          <p:cNvSpPr>
            <a:spLocks noGrp="1"/>
          </p:cNvSpPr>
          <p:nvPr>
            <p:ph type="ctrTitle"/>
          </p:nvPr>
        </p:nvSpPr>
        <p:spPr>
          <a:xfrm>
            <a:off x="107950" y="71438"/>
            <a:ext cx="8450263" cy="441325"/>
          </a:xfrm>
        </p:spPr>
        <p:txBody>
          <a:bodyPr/>
          <a:lstStyle/>
          <a:p>
            <a:pPr fontAlgn="auto">
              <a:defRPr/>
            </a:pPr>
            <a:r>
              <a:rPr lang="he-IL" sz="1800" b="1" dirty="0">
                <a:solidFill>
                  <a:srgbClr val="FF6600"/>
                </a:solidFill>
                <a:ea typeface="+mn-ea"/>
              </a:rPr>
              <a:t> דוגמה לחשיבות המגוון הביולוגי: המערכת האקולוגית מעניקה "שרותי האבקה"</a:t>
            </a:r>
            <a:endParaRPr lang="he-IL" sz="1800" dirty="0"/>
          </a:p>
        </p:txBody>
      </p:sp>
      <p:grpSp>
        <p:nvGrpSpPr>
          <p:cNvPr id="2" name="קבוצה 1"/>
          <p:cNvGrpSpPr/>
          <p:nvPr/>
        </p:nvGrpSpPr>
        <p:grpSpPr>
          <a:xfrm>
            <a:off x="251520" y="836712"/>
            <a:ext cx="3114452" cy="2592288"/>
            <a:chOff x="648171" y="3968714"/>
            <a:chExt cx="3114452" cy="2592288"/>
          </a:xfrm>
        </p:grpSpPr>
        <p:pic>
          <p:nvPicPr>
            <p:cNvPr id="4199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8326" y="3968714"/>
              <a:ext cx="2537569" cy="207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מלבן 1"/>
            <p:cNvSpPr>
              <a:spLocks noChangeArrowheads="1"/>
            </p:cNvSpPr>
            <p:nvPr/>
          </p:nvSpPr>
          <p:spPr bwMode="auto">
            <a:xfrm>
              <a:off x="648171" y="6222448"/>
              <a:ext cx="31144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dirty="0">
                  <a:solidFill>
                    <a:srgbClr val="000000"/>
                  </a:solidFill>
                </a:rPr>
                <a:t>         </a:t>
              </a:r>
              <a:r>
                <a:rPr lang="he-IL" altLang="he-IL" sz="1400" b="1" dirty="0">
                  <a:solidFill>
                    <a:srgbClr val="000000"/>
                  </a:solidFill>
                </a:rPr>
                <a:t>דבורה מאביקה פרחי הדרים</a:t>
              </a:r>
            </a:p>
          </p:txBody>
        </p:sp>
        <p:sp>
          <p:nvSpPr>
            <p:cNvPr id="41992" name="מלבן 1"/>
            <p:cNvSpPr>
              <a:spLocks noChangeArrowheads="1"/>
            </p:cNvSpPr>
            <p:nvPr/>
          </p:nvSpPr>
          <p:spPr bwMode="auto">
            <a:xfrm>
              <a:off x="2960963" y="6018278"/>
              <a:ext cx="686405" cy="291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5000"/>
                </a:lnSpc>
                <a:spcAft>
                  <a:spcPts val="1000"/>
                </a:spcAft>
              </a:pPr>
              <a:r>
                <a:rPr lang="he-IL" altLang="he-IL" sz="1200" dirty="0">
                  <a:solidFill>
                    <a:srgbClr val="1F497D"/>
                  </a:solidFill>
                  <a:latin typeface="Calibri" pitchFamily="34" charset="0"/>
                </a:rPr>
                <a:t>אורה בר</a:t>
              </a:r>
              <a:endParaRPr lang="en-US" altLang="he-IL" sz="1200" dirty="0">
                <a:solidFill>
                  <a:srgbClr val="000000"/>
                </a:solidFill>
                <a:latin typeface="Calibri" pitchFamily="34" charset="0"/>
              </a:endParaRPr>
            </a:p>
          </p:txBody>
        </p:sp>
      </p:grpSp>
      <p:sp>
        <p:nvSpPr>
          <p:cNvPr id="11"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2" name="Slide Number Placeholder 8"/>
          <p:cNvSpPr txBox="1">
            <a:spLocks/>
          </p:cNvSpPr>
          <p:nvPr/>
        </p:nvSpPr>
        <p:spPr bwMode="auto">
          <a:xfrm>
            <a:off x="180331" y="6448251"/>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9</a:t>
            </a:fld>
            <a:endParaRPr lang="he-IL" altLang="he-IL" sz="1100" dirty="0">
              <a:solidFill>
                <a:srgbClr val="BFBFBF"/>
              </a:solidFill>
            </a:endParaRPr>
          </a:p>
        </p:txBody>
      </p:sp>
    </p:spTree>
    <p:extLst>
      <p:ext uri="{BB962C8B-B14F-4D97-AF65-F5344CB8AC3E}">
        <p14:creationId xmlns:p14="http://schemas.microsoft.com/office/powerpoint/2010/main" val="980912399"/>
      </p:ext>
    </p:extLst>
  </p:cSld>
  <p:clrMapOvr>
    <a:masterClrMapping/>
  </p:clrMapOvr>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1.xml><?xml version="1.0" encoding="utf-8"?>
<a:theme xmlns:a="http://schemas.openxmlformats.org/drawingml/2006/main" name="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2.xml><?xml version="1.0" encoding="utf-8"?>
<a:theme xmlns:a="http://schemas.openxmlformats.org/drawingml/2006/main" name="1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1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1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11387</TotalTime>
  <Words>3348</Words>
  <Application>Microsoft Office PowerPoint</Application>
  <PresentationFormat>‫הצגה על המסך (4:3)</PresentationFormat>
  <Paragraphs>429</Paragraphs>
  <Slides>27</Slides>
  <Notes>1</Notes>
  <HiddenSlides>0</HiddenSlides>
  <MMClips>0</MMClips>
  <ScaleCrop>false</ScaleCrop>
  <HeadingPairs>
    <vt:vector size="6" baseType="variant">
      <vt:variant>
        <vt:lpstr>גופנים בשימוש</vt:lpstr>
      </vt:variant>
      <vt:variant>
        <vt:i4>6</vt:i4>
      </vt:variant>
      <vt:variant>
        <vt:lpstr>ערכת נושא</vt:lpstr>
      </vt:variant>
      <vt:variant>
        <vt:i4>12</vt:i4>
      </vt:variant>
      <vt:variant>
        <vt:lpstr>כותרות שקופיות</vt:lpstr>
      </vt:variant>
      <vt:variant>
        <vt:i4>27</vt:i4>
      </vt:variant>
    </vt:vector>
  </HeadingPairs>
  <TitlesOfParts>
    <vt:vector size="45" baseType="lpstr">
      <vt:lpstr>Arial</vt:lpstr>
      <vt:lpstr>Calibri</vt:lpstr>
      <vt:lpstr>Consolas</vt:lpstr>
      <vt:lpstr>Times New Roman</vt:lpstr>
      <vt:lpstr>Times New Roman (Hebrew)</vt:lpstr>
      <vt:lpstr>Wingdings</vt:lpstr>
      <vt:lpstr>1_Office Theme</vt:lpstr>
      <vt:lpstr>2_Office Theme</vt:lpstr>
      <vt:lpstr>3_Office Theme</vt:lpstr>
      <vt:lpstr>4_Office Theme</vt:lpstr>
      <vt:lpstr>5_Office Theme</vt:lpstr>
      <vt:lpstr>6_Office Theme</vt:lpstr>
      <vt:lpstr>14_Office Theme</vt:lpstr>
      <vt:lpstr>8_Office Theme</vt:lpstr>
      <vt:lpstr>19_Office Theme</vt:lpstr>
      <vt:lpstr>7_Office Theme</vt:lpstr>
      <vt:lpstr>9_Office Theme</vt:lpstr>
      <vt:lpstr>10_Office Theme</vt:lpstr>
      <vt:lpstr>מצגת של PowerPoint‏</vt:lpstr>
      <vt:lpstr> המגוון הביולוגי </vt:lpstr>
      <vt:lpstr> המגוון הביולוגי </vt:lpstr>
      <vt:lpstr> לאדם יש השפעה מרחיקת לכת על הסביבה הטבעית </vt:lpstr>
      <vt:lpstr> מקורות המגוון האקולוגי</vt:lpstr>
      <vt:lpstr>מחסומים ביו-גאוגרפיים: אחד הגורמים להיווצרות מינים חדשים</vt:lpstr>
      <vt:lpstr>בישראל יש מגוון מינים עשיר במיוחד</vt:lpstr>
      <vt:lpstr> חשיבות המגוון הביולוגי</vt:lpstr>
      <vt:lpstr> דוגמה לחשיבות המגוון הביולוגי: המערכת האקולוגית מעניקה "שרותי האבקה"</vt:lpstr>
      <vt:lpstr>עוד דוגמה לחשיבות המגוון הביולוגי: צמחים ובעלי חיים הם המקור לשיעור ניכר מן התרופות</vt:lpstr>
      <vt:lpstr>עוד דוגמה לחשיבות המגוון הביולוגי: צמחים ובעלי חיים הם המקור לשיעור ניכר מן התרופות</vt:lpstr>
      <vt:lpstr>משבר המגוון הביולוגי</vt:lpstr>
      <vt:lpstr>הסיבות העיקריות להקטנת מגוון המינים בהשפעת האדם</vt:lpstr>
      <vt:lpstr>שאלה 2: הסלמנדרה: דו-חי המצוי בסכנת הכחדה</vt:lpstr>
      <vt:lpstr>תשובה</vt:lpstr>
      <vt:lpstr>שאלה 3: הנמר – יונק המצוי בסכנת הכחדה</vt:lpstr>
      <vt:lpstr>תשובה</vt:lpstr>
      <vt:lpstr>מינים פולשים</vt:lpstr>
      <vt:lpstr>מין פולש: נמלת האש הקטנה</vt:lpstr>
      <vt:lpstr>תשובה</vt:lpstr>
      <vt:lpstr>שמירה על המגוון הביולוגי ופיתוח בר-קיימה</vt:lpstr>
      <vt:lpstr>דוגמה לפיתוח בר-קיימה: שימוש בשקיות ניילון מתכלות</vt:lpstr>
      <vt:lpstr>מצגת של PowerPoint‏</vt:lpstr>
      <vt:lpstr> השבה אל הטבע של מינים שנכחדו</vt:lpstr>
      <vt:lpstr> לסיכום</vt:lpstr>
      <vt:lpstr>סיכום: משבר המגוון האקולוגי</vt:lpstr>
      <vt:lpstr>סיכום: משבר המגוון האקולוגי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712</cp:revision>
  <dcterms:created xsi:type="dcterms:W3CDTF">2010-09-05T07:07:37Z</dcterms:created>
  <dcterms:modified xsi:type="dcterms:W3CDTF">2018-01-08T07:14:08Z</dcterms:modified>
</cp:coreProperties>
</file>